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9"/>
  </p:notesMasterIdLst>
  <p:sldIdLst>
    <p:sldId id="256" r:id="rId2"/>
    <p:sldId id="269" r:id="rId3"/>
    <p:sldId id="285" r:id="rId4"/>
    <p:sldId id="287" r:id="rId5"/>
    <p:sldId id="257" r:id="rId6"/>
    <p:sldId id="258" r:id="rId7"/>
    <p:sldId id="281" r:id="rId8"/>
    <p:sldId id="293" r:id="rId9"/>
    <p:sldId id="294" r:id="rId10"/>
    <p:sldId id="295" r:id="rId11"/>
    <p:sldId id="262" r:id="rId12"/>
    <p:sldId id="268" r:id="rId13"/>
    <p:sldId id="286" r:id="rId14"/>
    <p:sldId id="270" r:id="rId15"/>
    <p:sldId id="297" r:id="rId16"/>
    <p:sldId id="296" r:id="rId17"/>
    <p:sldId id="29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A02"/>
    <a:srgbClr val="C25D0A"/>
    <a:srgbClr val="C2780A"/>
    <a:srgbClr val="C65D06"/>
    <a:srgbClr val="C87404"/>
    <a:srgbClr val="C76B05"/>
    <a:srgbClr val="FF4A11"/>
    <a:srgbClr val="CC3300"/>
    <a:srgbClr val="FFFF99"/>
    <a:srgbClr val="B3B1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92" autoAdjust="0"/>
    <p:restoredTop sz="94660"/>
  </p:normalViewPr>
  <p:slideViewPr>
    <p:cSldViewPr snapToGrid="0">
      <p:cViewPr varScale="1">
        <p:scale>
          <a:sx n="61" d="100"/>
          <a:sy n="61" d="100"/>
        </p:scale>
        <p:origin x="1746" y="28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2CD7C6-5B8C-4974-BFB7-B0A5C5238D77}"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CE3724FB-97AE-4461-94C6-59C4F9051124}">
      <dgm:prSet phldrT="[Text]"/>
      <dgm:spPr>
        <a:solidFill>
          <a:srgbClr val="FF0000"/>
        </a:solidFill>
      </dgm:spPr>
      <dgm:t>
        <a:bodyPr/>
        <a:lstStyle/>
        <a:p>
          <a:r>
            <a:rPr lang="en-US" b="1" dirty="0"/>
            <a:t>Petroleum Engineering</a:t>
          </a:r>
        </a:p>
      </dgm:t>
    </dgm:pt>
    <dgm:pt modelId="{9CF9A01C-45E6-4AE3-9F09-DCA44AD4F341}" type="parTrans" cxnId="{E5568F6A-67B5-4E60-BBA0-F55209040EB3}">
      <dgm:prSet/>
      <dgm:spPr/>
      <dgm:t>
        <a:bodyPr/>
        <a:lstStyle/>
        <a:p>
          <a:endParaRPr lang="en-US"/>
        </a:p>
      </dgm:t>
    </dgm:pt>
    <dgm:pt modelId="{1243EC91-41E7-4272-B3AA-DABDB8F7954C}" type="sibTrans" cxnId="{E5568F6A-67B5-4E60-BBA0-F55209040EB3}">
      <dgm:prSet/>
      <dgm:spPr/>
      <dgm:t>
        <a:bodyPr/>
        <a:lstStyle/>
        <a:p>
          <a:endParaRPr lang="en-US"/>
        </a:p>
      </dgm:t>
    </dgm:pt>
    <dgm:pt modelId="{1E46886B-04D6-48D3-A019-2217C6767252}">
      <dgm:prSet phldrT="[Text]"/>
      <dgm:spPr>
        <a:solidFill>
          <a:srgbClr val="FF9900"/>
        </a:solidFill>
      </dgm:spPr>
      <dgm:t>
        <a:bodyPr/>
        <a:lstStyle/>
        <a:p>
          <a:r>
            <a:rPr lang="en-US" b="1" dirty="0"/>
            <a:t>Petroleum Geology</a:t>
          </a:r>
        </a:p>
      </dgm:t>
    </dgm:pt>
    <dgm:pt modelId="{648A12E4-EFC3-4DA1-A258-7BB4C201EA99}" type="parTrans" cxnId="{A19E4CC4-4B3B-4639-9CA5-B9CE936D8BF7}">
      <dgm:prSet/>
      <dgm:spPr/>
      <dgm:t>
        <a:bodyPr/>
        <a:lstStyle/>
        <a:p>
          <a:endParaRPr lang="en-US"/>
        </a:p>
      </dgm:t>
    </dgm:pt>
    <dgm:pt modelId="{19B5C30D-5E5A-4AEC-AE08-525F55CB68D2}" type="sibTrans" cxnId="{A19E4CC4-4B3B-4639-9CA5-B9CE936D8BF7}">
      <dgm:prSet/>
      <dgm:spPr/>
      <dgm:t>
        <a:bodyPr/>
        <a:lstStyle/>
        <a:p>
          <a:endParaRPr lang="en-US"/>
        </a:p>
      </dgm:t>
    </dgm:pt>
    <dgm:pt modelId="{C8656E1E-A326-4878-8B19-E9B06FD79F14}">
      <dgm:prSet phldrT="[Text]"/>
      <dgm:spPr>
        <a:solidFill>
          <a:schemeClr val="accent6">
            <a:lumMod val="75000"/>
          </a:schemeClr>
        </a:solidFill>
      </dgm:spPr>
      <dgm:t>
        <a:bodyPr/>
        <a:lstStyle/>
        <a:p>
          <a:r>
            <a:rPr lang="en-US" b="1" dirty="0"/>
            <a:t>Petrophysics</a:t>
          </a:r>
        </a:p>
      </dgm:t>
    </dgm:pt>
    <dgm:pt modelId="{59DEF003-5F9C-460D-A094-E45AC75AE487}" type="parTrans" cxnId="{12687E89-65BE-4F61-892B-83A47CC61675}">
      <dgm:prSet/>
      <dgm:spPr/>
      <dgm:t>
        <a:bodyPr/>
        <a:lstStyle/>
        <a:p>
          <a:endParaRPr lang="en-US"/>
        </a:p>
      </dgm:t>
    </dgm:pt>
    <dgm:pt modelId="{62E1D10D-B306-485A-B3BD-1939BFA150B9}" type="sibTrans" cxnId="{12687E89-65BE-4F61-892B-83A47CC61675}">
      <dgm:prSet/>
      <dgm:spPr/>
      <dgm:t>
        <a:bodyPr/>
        <a:lstStyle/>
        <a:p>
          <a:endParaRPr lang="en-US"/>
        </a:p>
      </dgm:t>
    </dgm:pt>
    <dgm:pt modelId="{5AF44A57-0A7F-4F27-B1D9-0C113901CA52}">
      <dgm:prSet phldrT="[Text]"/>
      <dgm:spPr>
        <a:solidFill>
          <a:schemeClr val="accent2">
            <a:lumMod val="75000"/>
          </a:schemeClr>
        </a:solidFill>
      </dgm:spPr>
      <dgm:t>
        <a:bodyPr/>
        <a:lstStyle/>
        <a:p>
          <a:r>
            <a:rPr lang="en-US" b="1" dirty="0"/>
            <a:t>Petrography</a:t>
          </a:r>
        </a:p>
      </dgm:t>
    </dgm:pt>
    <dgm:pt modelId="{CA6A3402-A41B-4BDA-990C-43BBC8011B5B}" type="parTrans" cxnId="{D89EF30F-2E77-4DB5-9F0A-B7814C3210D5}">
      <dgm:prSet/>
      <dgm:spPr/>
      <dgm:t>
        <a:bodyPr/>
        <a:lstStyle/>
        <a:p>
          <a:endParaRPr lang="en-US"/>
        </a:p>
      </dgm:t>
    </dgm:pt>
    <dgm:pt modelId="{26903CC6-112C-4451-A327-89370B29CEC0}" type="sibTrans" cxnId="{D89EF30F-2E77-4DB5-9F0A-B7814C3210D5}">
      <dgm:prSet/>
      <dgm:spPr/>
      <dgm:t>
        <a:bodyPr/>
        <a:lstStyle/>
        <a:p>
          <a:endParaRPr lang="en-US"/>
        </a:p>
      </dgm:t>
    </dgm:pt>
    <dgm:pt modelId="{6DFD0505-2237-4AB3-836A-26F2F46FD6A6}">
      <dgm:prSet phldrT="[Text]"/>
      <dgm:spPr>
        <a:solidFill>
          <a:schemeClr val="accent5">
            <a:lumMod val="75000"/>
          </a:schemeClr>
        </a:solidFill>
      </dgm:spPr>
      <dgm:t>
        <a:bodyPr/>
        <a:lstStyle/>
        <a:p>
          <a:r>
            <a:rPr lang="en-US" b="1" dirty="0"/>
            <a:t>Subsurface Mapping</a:t>
          </a:r>
        </a:p>
      </dgm:t>
    </dgm:pt>
    <dgm:pt modelId="{774FEB69-A1BB-4C39-AEFF-E072D7024C57}" type="parTrans" cxnId="{1BEC7839-1DE4-4DE4-AEEB-D46EDFDD47A0}">
      <dgm:prSet/>
      <dgm:spPr/>
      <dgm:t>
        <a:bodyPr/>
        <a:lstStyle/>
        <a:p>
          <a:endParaRPr lang="en-US"/>
        </a:p>
      </dgm:t>
    </dgm:pt>
    <dgm:pt modelId="{CE8B7AF9-C4A8-4921-A942-D4F486E67713}" type="sibTrans" cxnId="{1BEC7839-1DE4-4DE4-AEEB-D46EDFDD47A0}">
      <dgm:prSet/>
      <dgm:spPr/>
      <dgm:t>
        <a:bodyPr/>
        <a:lstStyle/>
        <a:p>
          <a:endParaRPr lang="en-US"/>
        </a:p>
      </dgm:t>
    </dgm:pt>
    <dgm:pt modelId="{A9F515A8-661B-4478-9C1C-B544C64CBFFD}" type="pres">
      <dgm:prSet presAssocID="{7E2CD7C6-5B8C-4974-BFB7-B0A5C5238D77}" presName="cycle" presStyleCnt="0">
        <dgm:presLayoutVars>
          <dgm:dir/>
          <dgm:resizeHandles val="exact"/>
        </dgm:presLayoutVars>
      </dgm:prSet>
      <dgm:spPr/>
    </dgm:pt>
    <dgm:pt modelId="{FE3CCBE9-4902-45C0-8F29-655E4FA5E902}" type="pres">
      <dgm:prSet presAssocID="{CE3724FB-97AE-4461-94C6-59C4F9051124}" presName="node" presStyleLbl="node1" presStyleIdx="0" presStyleCnt="5">
        <dgm:presLayoutVars>
          <dgm:bulletEnabled val="1"/>
        </dgm:presLayoutVars>
      </dgm:prSet>
      <dgm:spPr/>
    </dgm:pt>
    <dgm:pt modelId="{BEF68798-2AF4-4399-8F03-07507B40A590}" type="pres">
      <dgm:prSet presAssocID="{CE3724FB-97AE-4461-94C6-59C4F9051124}" presName="spNode" presStyleCnt="0"/>
      <dgm:spPr/>
    </dgm:pt>
    <dgm:pt modelId="{1C94C0C4-5CDF-4E18-863E-9E09191E1A18}" type="pres">
      <dgm:prSet presAssocID="{1243EC91-41E7-4272-B3AA-DABDB8F7954C}" presName="sibTrans" presStyleLbl="sibTrans1D1" presStyleIdx="0" presStyleCnt="5"/>
      <dgm:spPr/>
    </dgm:pt>
    <dgm:pt modelId="{A4DBAF70-36DC-4282-8BF6-8406054626D2}" type="pres">
      <dgm:prSet presAssocID="{1E46886B-04D6-48D3-A019-2217C6767252}" presName="node" presStyleLbl="node1" presStyleIdx="1" presStyleCnt="5">
        <dgm:presLayoutVars>
          <dgm:bulletEnabled val="1"/>
        </dgm:presLayoutVars>
      </dgm:prSet>
      <dgm:spPr/>
    </dgm:pt>
    <dgm:pt modelId="{A0DACDB6-D164-45FF-ABB8-9E9A9CB65E0C}" type="pres">
      <dgm:prSet presAssocID="{1E46886B-04D6-48D3-A019-2217C6767252}" presName="spNode" presStyleCnt="0"/>
      <dgm:spPr/>
    </dgm:pt>
    <dgm:pt modelId="{5437DA6B-5499-4820-B031-C3025BA85CFE}" type="pres">
      <dgm:prSet presAssocID="{19B5C30D-5E5A-4AEC-AE08-525F55CB68D2}" presName="sibTrans" presStyleLbl="sibTrans1D1" presStyleIdx="1" presStyleCnt="5"/>
      <dgm:spPr/>
    </dgm:pt>
    <dgm:pt modelId="{886751A6-B3D1-4CB2-98D4-B77EEBB8E4C9}" type="pres">
      <dgm:prSet presAssocID="{C8656E1E-A326-4878-8B19-E9B06FD79F14}" presName="node" presStyleLbl="node1" presStyleIdx="2" presStyleCnt="5">
        <dgm:presLayoutVars>
          <dgm:bulletEnabled val="1"/>
        </dgm:presLayoutVars>
      </dgm:prSet>
      <dgm:spPr/>
    </dgm:pt>
    <dgm:pt modelId="{542EE5CE-7F1E-4905-8CA0-0158C66B4CBA}" type="pres">
      <dgm:prSet presAssocID="{C8656E1E-A326-4878-8B19-E9B06FD79F14}" presName="spNode" presStyleCnt="0"/>
      <dgm:spPr/>
    </dgm:pt>
    <dgm:pt modelId="{7DE2E838-2CD1-4C27-854D-0858A7DC57A9}" type="pres">
      <dgm:prSet presAssocID="{62E1D10D-B306-485A-B3BD-1939BFA150B9}" presName="sibTrans" presStyleLbl="sibTrans1D1" presStyleIdx="2" presStyleCnt="5"/>
      <dgm:spPr/>
    </dgm:pt>
    <dgm:pt modelId="{F572D41E-CEF0-4F7C-BB38-0E7E87BB2620}" type="pres">
      <dgm:prSet presAssocID="{5AF44A57-0A7F-4F27-B1D9-0C113901CA52}" presName="node" presStyleLbl="node1" presStyleIdx="3" presStyleCnt="5">
        <dgm:presLayoutVars>
          <dgm:bulletEnabled val="1"/>
        </dgm:presLayoutVars>
      </dgm:prSet>
      <dgm:spPr/>
    </dgm:pt>
    <dgm:pt modelId="{A3D3EB98-B2FC-4D9E-A399-0B09F5AFFD71}" type="pres">
      <dgm:prSet presAssocID="{5AF44A57-0A7F-4F27-B1D9-0C113901CA52}" presName="spNode" presStyleCnt="0"/>
      <dgm:spPr/>
    </dgm:pt>
    <dgm:pt modelId="{441653D9-231D-4680-947B-E0474C53BF3F}" type="pres">
      <dgm:prSet presAssocID="{26903CC6-112C-4451-A327-89370B29CEC0}" presName="sibTrans" presStyleLbl="sibTrans1D1" presStyleIdx="3" presStyleCnt="5"/>
      <dgm:spPr/>
    </dgm:pt>
    <dgm:pt modelId="{446040F0-29A4-466D-BC62-DA57CBFF74DA}" type="pres">
      <dgm:prSet presAssocID="{6DFD0505-2237-4AB3-836A-26F2F46FD6A6}" presName="node" presStyleLbl="node1" presStyleIdx="4" presStyleCnt="5">
        <dgm:presLayoutVars>
          <dgm:bulletEnabled val="1"/>
        </dgm:presLayoutVars>
      </dgm:prSet>
      <dgm:spPr/>
    </dgm:pt>
    <dgm:pt modelId="{54DDB7DF-679D-4CF0-A91E-558D4E2B4A0C}" type="pres">
      <dgm:prSet presAssocID="{6DFD0505-2237-4AB3-836A-26F2F46FD6A6}" presName="spNode" presStyleCnt="0"/>
      <dgm:spPr/>
    </dgm:pt>
    <dgm:pt modelId="{39A4C883-0BFD-448F-A4CB-B8AFE2F08176}" type="pres">
      <dgm:prSet presAssocID="{CE8B7AF9-C4A8-4921-A942-D4F486E67713}" presName="sibTrans" presStyleLbl="sibTrans1D1" presStyleIdx="4" presStyleCnt="5"/>
      <dgm:spPr/>
    </dgm:pt>
  </dgm:ptLst>
  <dgm:cxnLst>
    <dgm:cxn modelId="{D89EF30F-2E77-4DB5-9F0A-B7814C3210D5}" srcId="{7E2CD7C6-5B8C-4974-BFB7-B0A5C5238D77}" destId="{5AF44A57-0A7F-4F27-B1D9-0C113901CA52}" srcOrd="3" destOrd="0" parTransId="{CA6A3402-A41B-4BDA-990C-43BBC8011B5B}" sibTransId="{26903CC6-112C-4451-A327-89370B29CEC0}"/>
    <dgm:cxn modelId="{1BEC7839-1DE4-4DE4-AEEB-D46EDFDD47A0}" srcId="{7E2CD7C6-5B8C-4974-BFB7-B0A5C5238D77}" destId="{6DFD0505-2237-4AB3-836A-26F2F46FD6A6}" srcOrd="4" destOrd="0" parTransId="{774FEB69-A1BB-4C39-AEFF-E072D7024C57}" sibTransId="{CE8B7AF9-C4A8-4921-A942-D4F486E67713}"/>
    <dgm:cxn modelId="{ED90F33A-39C2-49FC-A308-A8299A2569C3}" type="presOf" srcId="{1E46886B-04D6-48D3-A019-2217C6767252}" destId="{A4DBAF70-36DC-4282-8BF6-8406054626D2}" srcOrd="0" destOrd="0" presId="urn:microsoft.com/office/officeart/2005/8/layout/cycle6"/>
    <dgm:cxn modelId="{678A1A42-4254-43BE-BC6C-066C93088264}" type="presOf" srcId="{7E2CD7C6-5B8C-4974-BFB7-B0A5C5238D77}" destId="{A9F515A8-661B-4478-9C1C-B544C64CBFFD}" srcOrd="0" destOrd="0" presId="urn:microsoft.com/office/officeart/2005/8/layout/cycle6"/>
    <dgm:cxn modelId="{E5568F6A-67B5-4E60-BBA0-F55209040EB3}" srcId="{7E2CD7C6-5B8C-4974-BFB7-B0A5C5238D77}" destId="{CE3724FB-97AE-4461-94C6-59C4F9051124}" srcOrd="0" destOrd="0" parTransId="{9CF9A01C-45E6-4AE3-9F09-DCA44AD4F341}" sibTransId="{1243EC91-41E7-4272-B3AA-DABDB8F7954C}"/>
    <dgm:cxn modelId="{D6CCCE6B-A19A-4F6E-A37A-68CB815C3FEC}" type="presOf" srcId="{26903CC6-112C-4451-A327-89370B29CEC0}" destId="{441653D9-231D-4680-947B-E0474C53BF3F}" srcOrd="0" destOrd="0" presId="urn:microsoft.com/office/officeart/2005/8/layout/cycle6"/>
    <dgm:cxn modelId="{A62ED787-7090-4DE8-83E3-DE8977D99DD4}" type="presOf" srcId="{1243EC91-41E7-4272-B3AA-DABDB8F7954C}" destId="{1C94C0C4-5CDF-4E18-863E-9E09191E1A18}" srcOrd="0" destOrd="0" presId="urn:microsoft.com/office/officeart/2005/8/layout/cycle6"/>
    <dgm:cxn modelId="{12687E89-65BE-4F61-892B-83A47CC61675}" srcId="{7E2CD7C6-5B8C-4974-BFB7-B0A5C5238D77}" destId="{C8656E1E-A326-4878-8B19-E9B06FD79F14}" srcOrd="2" destOrd="0" parTransId="{59DEF003-5F9C-460D-A094-E45AC75AE487}" sibTransId="{62E1D10D-B306-485A-B3BD-1939BFA150B9}"/>
    <dgm:cxn modelId="{11B65897-E9E9-4D4F-BACE-E579E23C233D}" type="presOf" srcId="{5AF44A57-0A7F-4F27-B1D9-0C113901CA52}" destId="{F572D41E-CEF0-4F7C-BB38-0E7E87BB2620}" srcOrd="0" destOrd="0" presId="urn:microsoft.com/office/officeart/2005/8/layout/cycle6"/>
    <dgm:cxn modelId="{537DB9C1-04C2-4A88-8EF4-014A1DF21AFA}" type="presOf" srcId="{CE3724FB-97AE-4461-94C6-59C4F9051124}" destId="{FE3CCBE9-4902-45C0-8F29-655E4FA5E902}" srcOrd="0" destOrd="0" presId="urn:microsoft.com/office/officeart/2005/8/layout/cycle6"/>
    <dgm:cxn modelId="{7B7575C3-DF37-4532-BF13-2890F73CEE50}" type="presOf" srcId="{6DFD0505-2237-4AB3-836A-26F2F46FD6A6}" destId="{446040F0-29A4-466D-BC62-DA57CBFF74DA}" srcOrd="0" destOrd="0" presId="urn:microsoft.com/office/officeart/2005/8/layout/cycle6"/>
    <dgm:cxn modelId="{A19E4CC4-4B3B-4639-9CA5-B9CE936D8BF7}" srcId="{7E2CD7C6-5B8C-4974-BFB7-B0A5C5238D77}" destId="{1E46886B-04D6-48D3-A019-2217C6767252}" srcOrd="1" destOrd="0" parTransId="{648A12E4-EFC3-4DA1-A258-7BB4C201EA99}" sibTransId="{19B5C30D-5E5A-4AEC-AE08-525F55CB68D2}"/>
    <dgm:cxn modelId="{A9DDF2D2-B30E-4873-A5D3-B721C6561A86}" type="presOf" srcId="{62E1D10D-B306-485A-B3BD-1939BFA150B9}" destId="{7DE2E838-2CD1-4C27-854D-0858A7DC57A9}" srcOrd="0" destOrd="0" presId="urn:microsoft.com/office/officeart/2005/8/layout/cycle6"/>
    <dgm:cxn modelId="{0FEF14D5-7B37-4445-B00A-CFB49B8C0DB6}" type="presOf" srcId="{CE8B7AF9-C4A8-4921-A942-D4F486E67713}" destId="{39A4C883-0BFD-448F-A4CB-B8AFE2F08176}" srcOrd="0" destOrd="0" presId="urn:microsoft.com/office/officeart/2005/8/layout/cycle6"/>
    <dgm:cxn modelId="{45D7F9D8-8B9E-487A-A129-D0E21C64B294}" type="presOf" srcId="{19B5C30D-5E5A-4AEC-AE08-525F55CB68D2}" destId="{5437DA6B-5499-4820-B031-C3025BA85CFE}" srcOrd="0" destOrd="0" presId="urn:microsoft.com/office/officeart/2005/8/layout/cycle6"/>
    <dgm:cxn modelId="{28FB35FA-E4E0-44FD-B315-02AC9A087739}" type="presOf" srcId="{C8656E1E-A326-4878-8B19-E9B06FD79F14}" destId="{886751A6-B3D1-4CB2-98D4-B77EEBB8E4C9}" srcOrd="0" destOrd="0" presId="urn:microsoft.com/office/officeart/2005/8/layout/cycle6"/>
    <dgm:cxn modelId="{FC128A30-CA11-421E-A729-E2E9605EB381}" type="presParOf" srcId="{A9F515A8-661B-4478-9C1C-B544C64CBFFD}" destId="{FE3CCBE9-4902-45C0-8F29-655E4FA5E902}" srcOrd="0" destOrd="0" presId="urn:microsoft.com/office/officeart/2005/8/layout/cycle6"/>
    <dgm:cxn modelId="{C12BD78F-27F3-4D2C-A971-A48B21A96CAB}" type="presParOf" srcId="{A9F515A8-661B-4478-9C1C-B544C64CBFFD}" destId="{BEF68798-2AF4-4399-8F03-07507B40A590}" srcOrd="1" destOrd="0" presId="urn:microsoft.com/office/officeart/2005/8/layout/cycle6"/>
    <dgm:cxn modelId="{CAE40182-268C-465A-89B4-5847F3DC2E20}" type="presParOf" srcId="{A9F515A8-661B-4478-9C1C-B544C64CBFFD}" destId="{1C94C0C4-5CDF-4E18-863E-9E09191E1A18}" srcOrd="2" destOrd="0" presId="urn:microsoft.com/office/officeart/2005/8/layout/cycle6"/>
    <dgm:cxn modelId="{3362E692-092C-423A-9788-71A4666E152A}" type="presParOf" srcId="{A9F515A8-661B-4478-9C1C-B544C64CBFFD}" destId="{A4DBAF70-36DC-4282-8BF6-8406054626D2}" srcOrd="3" destOrd="0" presId="urn:microsoft.com/office/officeart/2005/8/layout/cycle6"/>
    <dgm:cxn modelId="{1D85E7CC-697E-46E3-85B1-C9855C0D437F}" type="presParOf" srcId="{A9F515A8-661B-4478-9C1C-B544C64CBFFD}" destId="{A0DACDB6-D164-45FF-ABB8-9E9A9CB65E0C}" srcOrd="4" destOrd="0" presId="urn:microsoft.com/office/officeart/2005/8/layout/cycle6"/>
    <dgm:cxn modelId="{96B008CF-349B-4F41-99D1-85CA14CC7320}" type="presParOf" srcId="{A9F515A8-661B-4478-9C1C-B544C64CBFFD}" destId="{5437DA6B-5499-4820-B031-C3025BA85CFE}" srcOrd="5" destOrd="0" presId="urn:microsoft.com/office/officeart/2005/8/layout/cycle6"/>
    <dgm:cxn modelId="{C43007F9-21A2-459D-8CBC-B378FF33D562}" type="presParOf" srcId="{A9F515A8-661B-4478-9C1C-B544C64CBFFD}" destId="{886751A6-B3D1-4CB2-98D4-B77EEBB8E4C9}" srcOrd="6" destOrd="0" presId="urn:microsoft.com/office/officeart/2005/8/layout/cycle6"/>
    <dgm:cxn modelId="{25A7DF61-9C73-4BAC-9136-ABAA67D6D8A3}" type="presParOf" srcId="{A9F515A8-661B-4478-9C1C-B544C64CBFFD}" destId="{542EE5CE-7F1E-4905-8CA0-0158C66B4CBA}" srcOrd="7" destOrd="0" presId="urn:microsoft.com/office/officeart/2005/8/layout/cycle6"/>
    <dgm:cxn modelId="{E1328710-D955-41D3-B84A-A078DD28AC86}" type="presParOf" srcId="{A9F515A8-661B-4478-9C1C-B544C64CBFFD}" destId="{7DE2E838-2CD1-4C27-854D-0858A7DC57A9}" srcOrd="8" destOrd="0" presId="urn:microsoft.com/office/officeart/2005/8/layout/cycle6"/>
    <dgm:cxn modelId="{45A6D52F-DB43-45B2-BFAA-EE2AF21DEB01}" type="presParOf" srcId="{A9F515A8-661B-4478-9C1C-B544C64CBFFD}" destId="{F572D41E-CEF0-4F7C-BB38-0E7E87BB2620}" srcOrd="9" destOrd="0" presId="urn:microsoft.com/office/officeart/2005/8/layout/cycle6"/>
    <dgm:cxn modelId="{0AB46BE0-B74A-45F6-8AA2-F1206E6A3722}" type="presParOf" srcId="{A9F515A8-661B-4478-9C1C-B544C64CBFFD}" destId="{A3D3EB98-B2FC-4D9E-A399-0B09F5AFFD71}" srcOrd="10" destOrd="0" presId="urn:microsoft.com/office/officeart/2005/8/layout/cycle6"/>
    <dgm:cxn modelId="{3061B8F1-C050-4678-96C5-6E061AFFF8B5}" type="presParOf" srcId="{A9F515A8-661B-4478-9C1C-B544C64CBFFD}" destId="{441653D9-231D-4680-947B-E0474C53BF3F}" srcOrd="11" destOrd="0" presId="urn:microsoft.com/office/officeart/2005/8/layout/cycle6"/>
    <dgm:cxn modelId="{15FBD0FF-04C7-4EF3-9890-71ACC1B4A11A}" type="presParOf" srcId="{A9F515A8-661B-4478-9C1C-B544C64CBFFD}" destId="{446040F0-29A4-466D-BC62-DA57CBFF74DA}" srcOrd="12" destOrd="0" presId="urn:microsoft.com/office/officeart/2005/8/layout/cycle6"/>
    <dgm:cxn modelId="{C195D1DB-01AE-4948-8DBA-F1F09C9546F7}" type="presParOf" srcId="{A9F515A8-661B-4478-9C1C-B544C64CBFFD}" destId="{54DDB7DF-679D-4CF0-A91E-558D4E2B4A0C}" srcOrd="13" destOrd="0" presId="urn:microsoft.com/office/officeart/2005/8/layout/cycle6"/>
    <dgm:cxn modelId="{1D125601-61FB-49E6-9E75-33A2F4E1B361}" type="presParOf" srcId="{A9F515A8-661B-4478-9C1C-B544C64CBFFD}" destId="{39A4C883-0BFD-448F-A4CB-B8AFE2F08176}"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CCBE9-4902-45C0-8F29-655E4FA5E902}">
      <dsp:nvSpPr>
        <dsp:cNvPr id="0" name=""/>
        <dsp:cNvSpPr/>
      </dsp:nvSpPr>
      <dsp:spPr>
        <a:xfrm>
          <a:off x="2119966" y="2733"/>
          <a:ext cx="1320991" cy="858644"/>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Petroleum Engineering</a:t>
          </a:r>
        </a:p>
      </dsp:txBody>
      <dsp:txXfrm>
        <a:off x="2161882" y="44649"/>
        <a:ext cx="1237159" cy="774812"/>
      </dsp:txXfrm>
    </dsp:sp>
    <dsp:sp modelId="{1C94C0C4-5CDF-4E18-863E-9E09191E1A18}">
      <dsp:nvSpPr>
        <dsp:cNvPr id="0" name=""/>
        <dsp:cNvSpPr/>
      </dsp:nvSpPr>
      <dsp:spPr>
        <a:xfrm>
          <a:off x="1066385" y="432055"/>
          <a:ext cx="3428153" cy="3428153"/>
        </a:xfrm>
        <a:custGeom>
          <a:avLst/>
          <a:gdLst/>
          <a:ahLst/>
          <a:cxnLst/>
          <a:rect l="0" t="0" r="0" b="0"/>
          <a:pathLst>
            <a:path>
              <a:moveTo>
                <a:pt x="2383629" y="136179"/>
              </a:moveTo>
              <a:arcTo wR="1714076" hR="1714076" stAng="17579585" swAng="195949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4DBAF70-36DC-4282-8BF6-8406054626D2}">
      <dsp:nvSpPr>
        <dsp:cNvPr id="0" name=""/>
        <dsp:cNvSpPr/>
      </dsp:nvSpPr>
      <dsp:spPr>
        <a:xfrm>
          <a:off x="3750150" y="1187131"/>
          <a:ext cx="1320991" cy="858644"/>
        </a:xfrm>
        <a:prstGeom prst="roundRect">
          <a:avLst/>
        </a:prstGeom>
        <a:solidFill>
          <a:srgbClr val="FF9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Petroleum Geology</a:t>
          </a:r>
        </a:p>
      </dsp:txBody>
      <dsp:txXfrm>
        <a:off x="3792066" y="1229047"/>
        <a:ext cx="1237159" cy="774812"/>
      </dsp:txXfrm>
    </dsp:sp>
    <dsp:sp modelId="{5437DA6B-5499-4820-B031-C3025BA85CFE}">
      <dsp:nvSpPr>
        <dsp:cNvPr id="0" name=""/>
        <dsp:cNvSpPr/>
      </dsp:nvSpPr>
      <dsp:spPr>
        <a:xfrm>
          <a:off x="1066385" y="432055"/>
          <a:ext cx="3428153" cy="3428153"/>
        </a:xfrm>
        <a:custGeom>
          <a:avLst/>
          <a:gdLst/>
          <a:ahLst/>
          <a:cxnLst/>
          <a:rect l="0" t="0" r="0" b="0"/>
          <a:pathLst>
            <a:path>
              <a:moveTo>
                <a:pt x="3425819" y="1624669"/>
              </a:moveTo>
              <a:arcTo wR="1714076" hR="1714076" stAng="21420604" swAng="219473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86751A6-B3D1-4CB2-98D4-B77EEBB8E4C9}">
      <dsp:nvSpPr>
        <dsp:cNvPr id="0" name=""/>
        <dsp:cNvSpPr/>
      </dsp:nvSpPr>
      <dsp:spPr>
        <a:xfrm>
          <a:off x="3127475" y="3103527"/>
          <a:ext cx="1320991" cy="858644"/>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Petrophysics</a:t>
          </a:r>
        </a:p>
      </dsp:txBody>
      <dsp:txXfrm>
        <a:off x="3169391" y="3145443"/>
        <a:ext cx="1237159" cy="774812"/>
      </dsp:txXfrm>
    </dsp:sp>
    <dsp:sp modelId="{7DE2E838-2CD1-4C27-854D-0858A7DC57A9}">
      <dsp:nvSpPr>
        <dsp:cNvPr id="0" name=""/>
        <dsp:cNvSpPr/>
      </dsp:nvSpPr>
      <dsp:spPr>
        <a:xfrm>
          <a:off x="1066385" y="432055"/>
          <a:ext cx="3428153" cy="3428153"/>
        </a:xfrm>
        <a:custGeom>
          <a:avLst/>
          <a:gdLst/>
          <a:ahLst/>
          <a:cxnLst/>
          <a:rect l="0" t="0" r="0" b="0"/>
          <a:pathLst>
            <a:path>
              <a:moveTo>
                <a:pt x="2054290" y="3394050"/>
              </a:moveTo>
              <a:arcTo wR="1714076" hR="1714076" stAng="4713106" swAng="137378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572D41E-CEF0-4F7C-BB38-0E7E87BB2620}">
      <dsp:nvSpPr>
        <dsp:cNvPr id="0" name=""/>
        <dsp:cNvSpPr/>
      </dsp:nvSpPr>
      <dsp:spPr>
        <a:xfrm>
          <a:off x="1112457" y="3103527"/>
          <a:ext cx="1320991" cy="858644"/>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Petrography</a:t>
          </a:r>
        </a:p>
      </dsp:txBody>
      <dsp:txXfrm>
        <a:off x="1154373" y="3145443"/>
        <a:ext cx="1237159" cy="774812"/>
      </dsp:txXfrm>
    </dsp:sp>
    <dsp:sp modelId="{441653D9-231D-4680-947B-E0474C53BF3F}">
      <dsp:nvSpPr>
        <dsp:cNvPr id="0" name=""/>
        <dsp:cNvSpPr/>
      </dsp:nvSpPr>
      <dsp:spPr>
        <a:xfrm>
          <a:off x="1066385" y="432055"/>
          <a:ext cx="3428153" cy="3428153"/>
        </a:xfrm>
        <a:custGeom>
          <a:avLst/>
          <a:gdLst/>
          <a:ahLst/>
          <a:cxnLst/>
          <a:rect l="0" t="0" r="0" b="0"/>
          <a:pathLst>
            <a:path>
              <a:moveTo>
                <a:pt x="286202" y="2662355"/>
              </a:moveTo>
              <a:arcTo wR="1714076" hR="1714076" stAng="8784665" swAng="219473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46040F0-29A4-466D-BC62-DA57CBFF74DA}">
      <dsp:nvSpPr>
        <dsp:cNvPr id="0" name=""/>
        <dsp:cNvSpPr/>
      </dsp:nvSpPr>
      <dsp:spPr>
        <a:xfrm>
          <a:off x="489783" y="1187131"/>
          <a:ext cx="1320991" cy="858644"/>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Subsurface Mapping</a:t>
          </a:r>
        </a:p>
      </dsp:txBody>
      <dsp:txXfrm>
        <a:off x="531699" y="1229047"/>
        <a:ext cx="1237159" cy="774812"/>
      </dsp:txXfrm>
    </dsp:sp>
    <dsp:sp modelId="{39A4C883-0BFD-448F-A4CB-B8AFE2F08176}">
      <dsp:nvSpPr>
        <dsp:cNvPr id="0" name=""/>
        <dsp:cNvSpPr/>
      </dsp:nvSpPr>
      <dsp:spPr>
        <a:xfrm>
          <a:off x="1066385" y="432055"/>
          <a:ext cx="3428153" cy="3428153"/>
        </a:xfrm>
        <a:custGeom>
          <a:avLst/>
          <a:gdLst/>
          <a:ahLst/>
          <a:cxnLst/>
          <a:rect l="0" t="0" r="0" b="0"/>
          <a:pathLst>
            <a:path>
              <a:moveTo>
                <a:pt x="298902" y="746946"/>
              </a:moveTo>
              <a:arcTo wR="1714076" hR="1714076" stAng="12860922" swAng="195949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B0B85-9BE1-4067-AFE1-DAE472B7FBAF}" type="datetimeFigureOut">
              <a:rPr lang="en-US" smtClean="0"/>
              <a:t>1/22/2025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113B51-BA22-4310-A3EE-189DC743664F}" type="slidenum">
              <a:rPr lang="en-US" smtClean="0"/>
              <a:t>‹#›</a:t>
            </a:fld>
            <a:endParaRPr lang="en-US" dirty="0"/>
          </a:p>
        </p:txBody>
      </p:sp>
    </p:spTree>
    <p:extLst>
      <p:ext uri="{BB962C8B-B14F-4D97-AF65-F5344CB8AC3E}">
        <p14:creationId xmlns:p14="http://schemas.microsoft.com/office/powerpoint/2010/main" val="3088432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August 2022</a:t>
            </a:r>
          </a:p>
        </p:txBody>
      </p:sp>
      <p:sp>
        <p:nvSpPr>
          <p:cNvPr id="5" name="Footer Placeholder 4"/>
          <p:cNvSpPr>
            <a:spLocks noGrp="1"/>
          </p:cNvSpPr>
          <p:nvPr>
            <p:ph type="ftr" sz="quarter" idx="11"/>
          </p:nvPr>
        </p:nvSpPr>
        <p:spPr/>
        <p:txBody>
          <a:bodyPr/>
          <a:lstStyle/>
          <a:p>
            <a:r>
              <a:rPr lang="en-US" dirty="0"/>
              <a:t>Bear River Energy Confidential Presentation</a:t>
            </a:r>
          </a:p>
        </p:txBody>
      </p:sp>
      <p:sp>
        <p:nvSpPr>
          <p:cNvPr id="6" name="Slide Number Placeholder 5"/>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310755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84244" y="93059"/>
            <a:ext cx="78867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August 2022</a:t>
            </a:r>
          </a:p>
        </p:txBody>
      </p:sp>
      <p:sp>
        <p:nvSpPr>
          <p:cNvPr id="5" name="Footer Placeholder 4"/>
          <p:cNvSpPr>
            <a:spLocks noGrp="1"/>
          </p:cNvSpPr>
          <p:nvPr>
            <p:ph type="ftr" sz="quarter" idx="11"/>
          </p:nvPr>
        </p:nvSpPr>
        <p:spPr/>
        <p:txBody>
          <a:bodyPr/>
          <a:lstStyle/>
          <a:p>
            <a:r>
              <a:rPr lang="en-US" dirty="0"/>
              <a:t>Bear River Energy Confidential Presentation</a:t>
            </a:r>
          </a:p>
        </p:txBody>
      </p:sp>
      <p:sp>
        <p:nvSpPr>
          <p:cNvPr id="6" name="Slide Number Placeholder 5"/>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2489759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August 2022</a:t>
            </a:r>
          </a:p>
        </p:txBody>
      </p:sp>
      <p:sp>
        <p:nvSpPr>
          <p:cNvPr id="5" name="Footer Placeholder 4"/>
          <p:cNvSpPr>
            <a:spLocks noGrp="1"/>
          </p:cNvSpPr>
          <p:nvPr>
            <p:ph type="ftr" sz="quarter" idx="11"/>
          </p:nvPr>
        </p:nvSpPr>
        <p:spPr/>
        <p:txBody>
          <a:bodyPr/>
          <a:lstStyle/>
          <a:p>
            <a:r>
              <a:rPr lang="en-US" dirty="0"/>
              <a:t>Bear River Energy Confidential Presentation</a:t>
            </a:r>
          </a:p>
        </p:txBody>
      </p:sp>
      <p:sp>
        <p:nvSpPr>
          <p:cNvPr id="6" name="Slide Number Placeholder 5"/>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1840626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BCC4238-1691-468A-A37D-F7E86D113CE3}"/>
              </a:ext>
            </a:extLst>
          </p:cNvPr>
          <p:cNvSpPr>
            <a:spLocks noGrp="1"/>
          </p:cNvSpPr>
          <p:nvPr>
            <p:ph type="dt" sz="half" idx="10"/>
          </p:nvPr>
        </p:nvSpPr>
        <p:spPr/>
        <p:txBody>
          <a:bodyPr/>
          <a:lstStyle/>
          <a:p>
            <a:r>
              <a:rPr lang="en-US" dirty="0"/>
              <a:t>August 2022</a:t>
            </a:r>
          </a:p>
        </p:txBody>
      </p:sp>
      <p:sp>
        <p:nvSpPr>
          <p:cNvPr id="4" name="Footer Placeholder 3">
            <a:extLst>
              <a:ext uri="{FF2B5EF4-FFF2-40B4-BE49-F238E27FC236}">
                <a16:creationId xmlns:a16="http://schemas.microsoft.com/office/drawing/2014/main" id="{89F5551E-97DB-40BA-A39A-CF1B18BA40AD}"/>
              </a:ext>
            </a:extLst>
          </p:cNvPr>
          <p:cNvSpPr>
            <a:spLocks noGrp="1"/>
          </p:cNvSpPr>
          <p:nvPr>
            <p:ph type="ftr" sz="quarter" idx="11"/>
          </p:nvPr>
        </p:nvSpPr>
        <p:spPr/>
        <p:txBody>
          <a:bodyPr/>
          <a:lstStyle/>
          <a:p>
            <a:r>
              <a:rPr lang="en-US" dirty="0"/>
              <a:t>Bear River Energy Confidential Presentation</a:t>
            </a:r>
          </a:p>
        </p:txBody>
      </p:sp>
      <p:sp>
        <p:nvSpPr>
          <p:cNvPr id="5" name="Slide Number Placeholder 4">
            <a:extLst>
              <a:ext uri="{FF2B5EF4-FFF2-40B4-BE49-F238E27FC236}">
                <a16:creationId xmlns:a16="http://schemas.microsoft.com/office/drawing/2014/main" id="{15CCD505-FB61-4BB9-9763-5B9BD20F334C}"/>
              </a:ext>
            </a:extLst>
          </p:cNvPr>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3756948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BD8EB4-4DB2-40A1-840A-6E05C80BE909}"/>
              </a:ext>
            </a:extLst>
          </p:cNvPr>
          <p:cNvSpPr>
            <a:spLocks noGrp="1"/>
          </p:cNvSpPr>
          <p:nvPr>
            <p:ph idx="1"/>
          </p:nvPr>
        </p:nvSpPr>
        <p:spPr>
          <a:xfrm>
            <a:off x="3887391" y="1638300"/>
            <a:ext cx="4629150" cy="42227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2DC9CB-2BEF-483A-8F62-F0BACEB0263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8C031EE-FA0A-48F9-A3FC-F86064272E7E}"/>
              </a:ext>
            </a:extLst>
          </p:cNvPr>
          <p:cNvSpPr>
            <a:spLocks noGrp="1"/>
          </p:cNvSpPr>
          <p:nvPr>
            <p:ph type="dt" sz="half" idx="10"/>
          </p:nvPr>
        </p:nvSpPr>
        <p:spPr/>
        <p:txBody>
          <a:bodyPr/>
          <a:lstStyle/>
          <a:p>
            <a:r>
              <a:rPr lang="en-US" dirty="0"/>
              <a:t>August 2022</a:t>
            </a:r>
          </a:p>
        </p:txBody>
      </p:sp>
      <p:sp>
        <p:nvSpPr>
          <p:cNvPr id="6" name="Footer Placeholder 5">
            <a:extLst>
              <a:ext uri="{FF2B5EF4-FFF2-40B4-BE49-F238E27FC236}">
                <a16:creationId xmlns:a16="http://schemas.microsoft.com/office/drawing/2014/main" id="{4B071D57-426F-4444-8CF9-E5F43FBB9ED5}"/>
              </a:ext>
            </a:extLst>
          </p:cNvPr>
          <p:cNvSpPr>
            <a:spLocks noGrp="1"/>
          </p:cNvSpPr>
          <p:nvPr>
            <p:ph type="ftr" sz="quarter" idx="11"/>
          </p:nvPr>
        </p:nvSpPr>
        <p:spPr/>
        <p:txBody>
          <a:bodyPr/>
          <a:lstStyle/>
          <a:p>
            <a:r>
              <a:rPr lang="en-US" dirty="0"/>
              <a:t>Bear River Energy Confidential Presentation</a:t>
            </a:r>
          </a:p>
        </p:txBody>
      </p:sp>
      <p:sp>
        <p:nvSpPr>
          <p:cNvPr id="7" name="Slide Number Placeholder 6">
            <a:extLst>
              <a:ext uri="{FF2B5EF4-FFF2-40B4-BE49-F238E27FC236}">
                <a16:creationId xmlns:a16="http://schemas.microsoft.com/office/drawing/2014/main" id="{DB234FF3-929B-48F9-BC2C-8498C87EADDF}"/>
              </a:ext>
            </a:extLst>
          </p:cNvPr>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1762831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0212B-1159-4220-904A-97CB6F294491}"/>
              </a:ext>
            </a:extLst>
          </p:cNvPr>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6B55F21-0BD9-4360-9A31-EC204559C7DC}"/>
              </a:ext>
            </a:extLst>
          </p:cNvPr>
          <p:cNvSpPr>
            <a:spLocks noGrp="1"/>
          </p:cNvSpPr>
          <p:nvPr>
            <p:ph type="dt" sz="half" idx="10"/>
          </p:nvPr>
        </p:nvSpPr>
        <p:spPr/>
        <p:txBody>
          <a:bodyPr/>
          <a:lstStyle/>
          <a:p>
            <a:r>
              <a:rPr lang="en-US" dirty="0"/>
              <a:t>August 2022</a:t>
            </a:r>
          </a:p>
        </p:txBody>
      </p:sp>
      <p:sp>
        <p:nvSpPr>
          <p:cNvPr id="4" name="Footer Placeholder 3">
            <a:extLst>
              <a:ext uri="{FF2B5EF4-FFF2-40B4-BE49-F238E27FC236}">
                <a16:creationId xmlns:a16="http://schemas.microsoft.com/office/drawing/2014/main" id="{4A338C7B-713E-4F59-873E-8A9FD53965E9}"/>
              </a:ext>
            </a:extLst>
          </p:cNvPr>
          <p:cNvSpPr>
            <a:spLocks noGrp="1"/>
          </p:cNvSpPr>
          <p:nvPr>
            <p:ph type="ftr" sz="quarter" idx="11"/>
          </p:nvPr>
        </p:nvSpPr>
        <p:spPr/>
        <p:txBody>
          <a:bodyPr/>
          <a:lstStyle/>
          <a:p>
            <a:r>
              <a:rPr lang="en-US" dirty="0"/>
              <a:t>Bear River Energy Confidential Presentation</a:t>
            </a:r>
          </a:p>
        </p:txBody>
      </p:sp>
      <p:sp>
        <p:nvSpPr>
          <p:cNvPr id="5" name="Slide Number Placeholder 4">
            <a:extLst>
              <a:ext uri="{FF2B5EF4-FFF2-40B4-BE49-F238E27FC236}">
                <a16:creationId xmlns:a16="http://schemas.microsoft.com/office/drawing/2014/main" id="{73B165B2-F56E-4C08-BB02-E42B8D197458}"/>
              </a:ext>
            </a:extLst>
          </p:cNvPr>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747922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dirty="0"/>
              <a:t>August 2022</a:t>
            </a:r>
          </a:p>
        </p:txBody>
      </p:sp>
      <p:sp>
        <p:nvSpPr>
          <p:cNvPr id="5" name="Footer Placeholder 4"/>
          <p:cNvSpPr>
            <a:spLocks noGrp="1"/>
          </p:cNvSpPr>
          <p:nvPr>
            <p:ph type="ftr" sz="quarter" idx="11"/>
          </p:nvPr>
        </p:nvSpPr>
        <p:spPr/>
        <p:txBody>
          <a:bodyPr/>
          <a:lstStyle/>
          <a:p>
            <a:r>
              <a:rPr lang="en-US" dirty="0"/>
              <a:t>Bear River Energy Confidential Presentation</a:t>
            </a:r>
          </a:p>
        </p:txBody>
      </p:sp>
      <p:sp>
        <p:nvSpPr>
          <p:cNvPr id="6" name="Slide Number Placeholder 5"/>
          <p:cNvSpPr>
            <a:spLocks noGrp="1"/>
          </p:cNvSpPr>
          <p:nvPr>
            <p:ph type="sldNum" sz="quarter" idx="12"/>
          </p:nvPr>
        </p:nvSpPr>
        <p:spPr/>
        <p:txBody>
          <a:bodyPr/>
          <a:lstStyle/>
          <a:p>
            <a:fld id="{7EA54262-0E32-4F68-B669-F1CCDA32313C}" type="slidenum">
              <a:rPr lang="en-US" smtClean="0"/>
              <a:t>‹#›</a:t>
            </a:fld>
            <a:endParaRPr lang="en-US" dirty="0"/>
          </a:p>
        </p:txBody>
      </p:sp>
      <p:pic>
        <p:nvPicPr>
          <p:cNvPr id="7" name="Picture 6">
            <a:extLst>
              <a:ext uri="{FF2B5EF4-FFF2-40B4-BE49-F238E27FC236}">
                <a16:creationId xmlns:a16="http://schemas.microsoft.com/office/drawing/2014/main" id="{214DA5B2-3BDA-4F55-89C0-3B08AA36DCD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
                    </a14:imgEffect>
                  </a14:imgLayer>
                </a14:imgProps>
              </a:ext>
            </a:extLst>
          </a:blip>
          <a:stretch>
            <a:fillRect/>
          </a:stretch>
        </p:blipFill>
        <p:spPr>
          <a:xfrm>
            <a:off x="0" y="0"/>
            <a:ext cx="9144000" cy="1328928"/>
          </a:xfrm>
          <a:prstGeom prst="rect">
            <a:avLst/>
          </a:prstGeom>
        </p:spPr>
      </p:pic>
      <p:sp>
        <p:nvSpPr>
          <p:cNvPr id="8" name="TextBox 7">
            <a:extLst>
              <a:ext uri="{FF2B5EF4-FFF2-40B4-BE49-F238E27FC236}">
                <a16:creationId xmlns:a16="http://schemas.microsoft.com/office/drawing/2014/main" id="{0986A237-1840-4077-B10F-B30093828528}"/>
              </a:ext>
            </a:extLst>
          </p:cNvPr>
          <p:cNvSpPr txBox="1"/>
          <p:nvPr userDrawn="1"/>
        </p:nvSpPr>
        <p:spPr>
          <a:xfrm>
            <a:off x="8035920" y="246797"/>
            <a:ext cx="986167" cy="692497"/>
          </a:xfrm>
          <a:prstGeom prst="rect">
            <a:avLst/>
          </a:prstGeom>
          <a:noFill/>
        </p:spPr>
        <p:txBody>
          <a:bodyPr wrap="none" rtlCol="0">
            <a:spAutoFit/>
          </a:bodyPr>
          <a:lstStyle/>
          <a:p>
            <a:r>
              <a:rPr lang="en-US" sz="1500" baseline="0" dirty="0">
                <a:solidFill>
                  <a:srgbClr val="FEDA02"/>
                </a:solidFill>
                <a:latin typeface="Bernard MT Condensed" panose="02050806060905020404" pitchFamily="18" charset="0"/>
              </a:rPr>
              <a:t>Bear River</a:t>
            </a:r>
          </a:p>
          <a:p>
            <a:r>
              <a:rPr lang="en-US" sz="2400" baseline="0" dirty="0">
                <a:solidFill>
                  <a:srgbClr val="FEDA02"/>
                </a:solidFill>
                <a:latin typeface="Bernard MT Condensed" panose="02050806060905020404" pitchFamily="18" charset="0"/>
              </a:rPr>
              <a:t>Energy</a:t>
            </a:r>
          </a:p>
        </p:txBody>
      </p:sp>
      <p:sp>
        <p:nvSpPr>
          <p:cNvPr id="2" name="Title 1"/>
          <p:cNvSpPr>
            <a:spLocks noGrp="1"/>
          </p:cNvSpPr>
          <p:nvPr>
            <p:ph type="title"/>
          </p:nvPr>
        </p:nvSpPr>
        <p:spPr>
          <a:xfrm>
            <a:off x="478043" y="18255"/>
            <a:ext cx="7886700" cy="1325563"/>
          </a:xfrm>
          <a:prstGeom prst="rect">
            <a:avLst/>
          </a:prstGeom>
        </p:spPr>
        <p:txBody>
          <a:bodyPr anchor="ctr"/>
          <a:lstStyle>
            <a:lvl1pPr>
              <a:defRPr sz="2400">
                <a:solidFill>
                  <a:schemeClr val="bg1"/>
                </a:solidFill>
                <a:latin typeface="Arial Black" panose="020B0A04020102020204" pitchFamily="34" charset="0"/>
              </a:defRPr>
            </a:lvl1pPr>
          </a:lstStyle>
          <a:p>
            <a:r>
              <a:rPr lang="en-US" dirty="0"/>
              <a:t>Click to edit Master title style</a:t>
            </a:r>
          </a:p>
        </p:txBody>
      </p:sp>
    </p:spTree>
    <p:extLst>
      <p:ext uri="{BB962C8B-B14F-4D97-AF65-F5344CB8AC3E}">
        <p14:creationId xmlns:p14="http://schemas.microsoft.com/office/powerpoint/2010/main" val="2273494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August 2022</a:t>
            </a:r>
          </a:p>
        </p:txBody>
      </p:sp>
      <p:sp>
        <p:nvSpPr>
          <p:cNvPr id="5" name="Footer Placeholder 4"/>
          <p:cNvSpPr>
            <a:spLocks noGrp="1"/>
          </p:cNvSpPr>
          <p:nvPr>
            <p:ph type="ftr" sz="quarter" idx="11"/>
          </p:nvPr>
        </p:nvSpPr>
        <p:spPr/>
        <p:txBody>
          <a:bodyPr/>
          <a:lstStyle/>
          <a:p>
            <a:r>
              <a:rPr lang="en-US" dirty="0"/>
              <a:t>Bear River Energy Confidential Presentation</a:t>
            </a:r>
          </a:p>
        </p:txBody>
      </p:sp>
      <p:sp>
        <p:nvSpPr>
          <p:cNvPr id="6" name="Slide Number Placeholder 5"/>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194213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84244" y="93059"/>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August 2022</a:t>
            </a:r>
          </a:p>
        </p:txBody>
      </p:sp>
      <p:sp>
        <p:nvSpPr>
          <p:cNvPr id="6" name="Footer Placeholder 5"/>
          <p:cNvSpPr>
            <a:spLocks noGrp="1"/>
          </p:cNvSpPr>
          <p:nvPr>
            <p:ph type="ftr" sz="quarter" idx="11"/>
          </p:nvPr>
        </p:nvSpPr>
        <p:spPr/>
        <p:txBody>
          <a:bodyPr/>
          <a:lstStyle/>
          <a:p>
            <a:r>
              <a:rPr lang="en-US" dirty="0"/>
              <a:t>Bear River Energy Confidential Presentation</a:t>
            </a:r>
          </a:p>
        </p:txBody>
      </p:sp>
      <p:sp>
        <p:nvSpPr>
          <p:cNvPr id="7" name="Slide Number Placeholder 6"/>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6687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August 2022</a:t>
            </a:r>
          </a:p>
        </p:txBody>
      </p:sp>
      <p:sp>
        <p:nvSpPr>
          <p:cNvPr id="8" name="Footer Placeholder 7"/>
          <p:cNvSpPr>
            <a:spLocks noGrp="1"/>
          </p:cNvSpPr>
          <p:nvPr>
            <p:ph type="ftr" sz="quarter" idx="11"/>
          </p:nvPr>
        </p:nvSpPr>
        <p:spPr/>
        <p:txBody>
          <a:bodyPr/>
          <a:lstStyle/>
          <a:p>
            <a:r>
              <a:rPr lang="en-US" dirty="0"/>
              <a:t>Bear River Energy Confidential Presentation</a:t>
            </a:r>
          </a:p>
        </p:txBody>
      </p:sp>
      <p:sp>
        <p:nvSpPr>
          <p:cNvPr id="9" name="Slide Number Placeholder 8"/>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420966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84244" y="93059"/>
            <a:ext cx="78867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August 2022</a:t>
            </a:r>
          </a:p>
        </p:txBody>
      </p:sp>
      <p:sp>
        <p:nvSpPr>
          <p:cNvPr id="4" name="Footer Placeholder 3"/>
          <p:cNvSpPr>
            <a:spLocks noGrp="1"/>
          </p:cNvSpPr>
          <p:nvPr>
            <p:ph type="ftr" sz="quarter" idx="11"/>
          </p:nvPr>
        </p:nvSpPr>
        <p:spPr/>
        <p:txBody>
          <a:bodyPr/>
          <a:lstStyle/>
          <a:p>
            <a:r>
              <a:rPr lang="en-US" dirty="0"/>
              <a:t>Bear River Energy Confidential Presentation</a:t>
            </a:r>
          </a:p>
        </p:txBody>
      </p:sp>
      <p:sp>
        <p:nvSpPr>
          <p:cNvPr id="5" name="Slide Number Placeholder 4"/>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1226399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August 2022</a:t>
            </a:r>
          </a:p>
        </p:txBody>
      </p:sp>
      <p:sp>
        <p:nvSpPr>
          <p:cNvPr id="3" name="Footer Placeholder 2"/>
          <p:cNvSpPr>
            <a:spLocks noGrp="1"/>
          </p:cNvSpPr>
          <p:nvPr>
            <p:ph type="ftr" sz="quarter" idx="11"/>
          </p:nvPr>
        </p:nvSpPr>
        <p:spPr/>
        <p:txBody>
          <a:bodyPr/>
          <a:lstStyle/>
          <a:p>
            <a:r>
              <a:rPr lang="en-US" dirty="0"/>
              <a:t>Bear River Energy Confidential Presentation</a:t>
            </a:r>
          </a:p>
        </p:txBody>
      </p:sp>
      <p:sp>
        <p:nvSpPr>
          <p:cNvPr id="4" name="Slide Number Placeholder 3"/>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986938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August 2022</a:t>
            </a:r>
          </a:p>
        </p:txBody>
      </p:sp>
      <p:sp>
        <p:nvSpPr>
          <p:cNvPr id="6" name="Footer Placeholder 5"/>
          <p:cNvSpPr>
            <a:spLocks noGrp="1"/>
          </p:cNvSpPr>
          <p:nvPr>
            <p:ph type="ftr" sz="quarter" idx="11"/>
          </p:nvPr>
        </p:nvSpPr>
        <p:spPr/>
        <p:txBody>
          <a:bodyPr/>
          <a:lstStyle/>
          <a:p>
            <a:r>
              <a:rPr lang="en-US" dirty="0"/>
              <a:t>Bear River Energy Confidential Presentation</a:t>
            </a:r>
          </a:p>
        </p:txBody>
      </p:sp>
      <p:sp>
        <p:nvSpPr>
          <p:cNvPr id="7" name="Slide Number Placeholder 6"/>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215051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August 2022</a:t>
            </a:r>
          </a:p>
        </p:txBody>
      </p:sp>
      <p:sp>
        <p:nvSpPr>
          <p:cNvPr id="6" name="Footer Placeholder 5"/>
          <p:cNvSpPr>
            <a:spLocks noGrp="1"/>
          </p:cNvSpPr>
          <p:nvPr>
            <p:ph type="ftr" sz="quarter" idx="11"/>
          </p:nvPr>
        </p:nvSpPr>
        <p:spPr/>
        <p:txBody>
          <a:bodyPr/>
          <a:lstStyle/>
          <a:p>
            <a:r>
              <a:rPr lang="en-US" dirty="0"/>
              <a:t>Bear River Energy Confidential Presentation</a:t>
            </a:r>
          </a:p>
        </p:txBody>
      </p:sp>
      <p:sp>
        <p:nvSpPr>
          <p:cNvPr id="7" name="Slide Number Placeholder 6"/>
          <p:cNvSpPr>
            <a:spLocks noGrp="1"/>
          </p:cNvSpPr>
          <p:nvPr>
            <p:ph type="sldNum" sz="quarter" idx="12"/>
          </p:nvPr>
        </p:nvSpPr>
        <p:spPr/>
        <p:txBody>
          <a:bodyPr/>
          <a:lstStyle/>
          <a:p>
            <a:fld id="{7EA54262-0E32-4F68-B669-F1CCDA32313C}" type="slidenum">
              <a:rPr lang="en-US" smtClean="0"/>
              <a:t>‹#›</a:t>
            </a:fld>
            <a:endParaRPr lang="en-US" dirty="0"/>
          </a:p>
        </p:txBody>
      </p:sp>
    </p:spTree>
    <p:extLst>
      <p:ext uri="{BB962C8B-B14F-4D97-AF65-F5344CB8AC3E}">
        <p14:creationId xmlns:p14="http://schemas.microsoft.com/office/powerpoint/2010/main" val="2341171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575725"/>
            <a:ext cx="7886700" cy="46012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August 2022</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Bear River Energy Confidential Presentation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A54262-0E32-4F68-B669-F1CCDA32313C}" type="slidenum">
              <a:rPr lang="en-US" smtClean="0"/>
              <a:t>‹#›</a:t>
            </a:fld>
            <a:endParaRPr lang="en-US" dirty="0"/>
          </a:p>
        </p:txBody>
      </p:sp>
      <p:pic>
        <p:nvPicPr>
          <p:cNvPr id="7" name="Picture 6">
            <a:extLst>
              <a:ext uri="{FF2B5EF4-FFF2-40B4-BE49-F238E27FC236}">
                <a16:creationId xmlns:a16="http://schemas.microsoft.com/office/drawing/2014/main" id="{D33DA007-3F9F-4834-ADF4-D5DF111B86E9}"/>
              </a:ext>
            </a:extLst>
          </p:cNvPr>
          <p:cNvPicPr>
            <a:picLocks noChangeAspect="1"/>
          </p:cNvPicPr>
          <p:nvPr userDrawn="1"/>
        </p:nvPicPr>
        <p:blipFill>
          <a:blip r:embed="rId16"/>
          <a:stretch>
            <a:fillRect/>
          </a:stretch>
        </p:blipFill>
        <p:spPr>
          <a:xfrm>
            <a:off x="0" y="0"/>
            <a:ext cx="9144000" cy="1328928"/>
          </a:xfrm>
          <a:prstGeom prst="rect">
            <a:avLst/>
          </a:prstGeom>
        </p:spPr>
      </p:pic>
      <p:sp>
        <p:nvSpPr>
          <p:cNvPr id="8" name="TextBox 7">
            <a:extLst>
              <a:ext uri="{FF2B5EF4-FFF2-40B4-BE49-F238E27FC236}">
                <a16:creationId xmlns:a16="http://schemas.microsoft.com/office/drawing/2014/main" id="{E47EED30-20D5-48B2-ABBE-1D14E411DD2B}"/>
              </a:ext>
            </a:extLst>
          </p:cNvPr>
          <p:cNvSpPr txBox="1"/>
          <p:nvPr userDrawn="1"/>
        </p:nvSpPr>
        <p:spPr>
          <a:xfrm>
            <a:off x="8078952" y="246797"/>
            <a:ext cx="1035861" cy="692497"/>
          </a:xfrm>
          <a:prstGeom prst="rect">
            <a:avLst/>
          </a:prstGeom>
          <a:noFill/>
        </p:spPr>
        <p:txBody>
          <a:bodyPr wrap="none" rtlCol="0">
            <a:spAutoFit/>
          </a:bodyPr>
          <a:lstStyle/>
          <a:p>
            <a:r>
              <a:rPr lang="en-US" sz="1500" baseline="0" dirty="0">
                <a:solidFill>
                  <a:srgbClr val="FEDA02"/>
                </a:solidFill>
                <a:latin typeface="Bernard MT Condensed" panose="02050806060905020404" pitchFamily="18" charset="0"/>
              </a:rPr>
              <a:t>Bear River</a:t>
            </a:r>
          </a:p>
          <a:p>
            <a:pPr algn="ctr"/>
            <a:r>
              <a:rPr lang="en-US" sz="2400" baseline="0" dirty="0">
                <a:solidFill>
                  <a:srgbClr val="FEDA02"/>
                </a:solidFill>
                <a:latin typeface="Bernard MT Condensed" panose="02050806060905020404" pitchFamily="18" charset="0"/>
              </a:rPr>
              <a:t>Energy</a:t>
            </a:r>
          </a:p>
        </p:txBody>
      </p:sp>
      <p:sp>
        <p:nvSpPr>
          <p:cNvPr id="9" name="Title 1">
            <a:extLst>
              <a:ext uri="{FF2B5EF4-FFF2-40B4-BE49-F238E27FC236}">
                <a16:creationId xmlns:a16="http://schemas.microsoft.com/office/drawing/2014/main" id="{0DAFDE19-491B-476B-A014-732831A0597E}"/>
              </a:ext>
            </a:extLst>
          </p:cNvPr>
          <p:cNvSpPr txBox="1">
            <a:spLocks/>
          </p:cNvSpPr>
          <p:nvPr userDrawn="1"/>
        </p:nvSpPr>
        <p:spPr>
          <a:xfrm>
            <a:off x="493078" y="246797"/>
            <a:ext cx="7556687" cy="892551"/>
          </a:xfrm>
          <a:prstGeom prst="rect">
            <a:avLst/>
          </a:prstGeom>
        </p:spPr>
        <p:txBody>
          <a:bodyPr anchor="ctr">
            <a:normAutofit/>
          </a:bodyPr>
          <a:lstStyle>
            <a:lvl1pPr algn="l" defTabSz="914400" rtl="0" eaLnBrk="1" latinLnBrk="0" hangingPunct="1">
              <a:lnSpc>
                <a:spcPct val="90000"/>
              </a:lnSpc>
              <a:spcBef>
                <a:spcPct val="0"/>
              </a:spcBef>
              <a:buNone/>
              <a:defRPr sz="2400" kern="1200" baseline="0">
                <a:solidFill>
                  <a:schemeClr val="bg1"/>
                </a:solidFill>
                <a:latin typeface="Arial Black" panose="020B0A04020102020204" pitchFamily="34" charset="0"/>
                <a:ea typeface="+mj-ea"/>
                <a:cs typeface="+mj-cs"/>
              </a:defRPr>
            </a:lvl1pPr>
          </a:lstStyle>
          <a:p>
            <a:r>
              <a:rPr lang="en-US" sz="2400" dirty="0"/>
              <a:t>Click to edit Master title style</a:t>
            </a:r>
          </a:p>
        </p:txBody>
      </p:sp>
    </p:spTree>
    <p:extLst>
      <p:ext uri="{BB962C8B-B14F-4D97-AF65-F5344CB8AC3E}">
        <p14:creationId xmlns:p14="http://schemas.microsoft.com/office/powerpoint/2010/main" val="188827253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54"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SzPct val="85000"/>
        <a:buFont typeface="Wingdings" panose="05000000000000000000" pitchFamily="2" charset="2"/>
        <a:buChar char="Ø"/>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mailto:JackSteinhauser@HSEAI.com" TargetMode="External"/><Relationship Id="rId4" Type="http://schemas.openxmlformats.org/officeDocument/2006/relationships/hyperlink" Target="mailto:Chuck@BearRiverEnergy.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DD2156-307F-410E-B201-0E256E42D52F}"/>
              </a:ext>
            </a:extLst>
          </p:cNvPr>
          <p:cNvSpPr>
            <a:spLocks noGrp="1"/>
          </p:cNvSpPr>
          <p:nvPr>
            <p:ph type="title"/>
          </p:nvPr>
        </p:nvSpPr>
        <p:spPr/>
        <p:txBody>
          <a:bodyPr/>
          <a:lstStyle/>
          <a:p>
            <a:r>
              <a:rPr lang="en-US" dirty="0"/>
              <a:t>  </a:t>
            </a:r>
          </a:p>
        </p:txBody>
      </p:sp>
      <p:sp>
        <p:nvSpPr>
          <p:cNvPr id="6" name="Date Placeholder 5">
            <a:extLst>
              <a:ext uri="{FF2B5EF4-FFF2-40B4-BE49-F238E27FC236}">
                <a16:creationId xmlns:a16="http://schemas.microsoft.com/office/drawing/2014/main" id="{C32B344E-D260-4A80-ADA8-995738D6C812}"/>
              </a:ext>
            </a:extLst>
          </p:cNvPr>
          <p:cNvSpPr>
            <a:spLocks noGrp="1"/>
          </p:cNvSpPr>
          <p:nvPr>
            <p:ph type="dt" sz="half" idx="10"/>
          </p:nvPr>
        </p:nvSpPr>
        <p:spPr/>
        <p:txBody>
          <a:bodyPr/>
          <a:lstStyle/>
          <a:p>
            <a:r>
              <a:rPr lang="en-US" dirty="0"/>
              <a:t>August 2024</a:t>
            </a:r>
          </a:p>
        </p:txBody>
      </p:sp>
      <p:sp>
        <p:nvSpPr>
          <p:cNvPr id="7" name="Footer Placeholder 6">
            <a:extLst>
              <a:ext uri="{FF2B5EF4-FFF2-40B4-BE49-F238E27FC236}">
                <a16:creationId xmlns:a16="http://schemas.microsoft.com/office/drawing/2014/main" id="{76277D69-64CF-4666-9DD9-043E920EA71C}"/>
              </a:ext>
            </a:extLst>
          </p:cNvPr>
          <p:cNvSpPr>
            <a:spLocks noGrp="1"/>
          </p:cNvSpPr>
          <p:nvPr>
            <p:ph type="ftr" sz="quarter" idx="11"/>
          </p:nvPr>
        </p:nvSpPr>
        <p:spPr/>
        <p:txBody>
          <a:bodyPr/>
          <a:lstStyle/>
          <a:p>
            <a:r>
              <a:rPr lang="en-US" dirty="0"/>
              <a:t>Bear River Energy Confidential Presentation</a:t>
            </a:r>
          </a:p>
        </p:txBody>
      </p:sp>
      <p:sp>
        <p:nvSpPr>
          <p:cNvPr id="8" name="Slide Number Placeholder 7">
            <a:extLst>
              <a:ext uri="{FF2B5EF4-FFF2-40B4-BE49-F238E27FC236}">
                <a16:creationId xmlns:a16="http://schemas.microsoft.com/office/drawing/2014/main" id="{32A48202-9319-4BD1-91A7-95AABB615B51}"/>
              </a:ext>
            </a:extLst>
          </p:cNvPr>
          <p:cNvSpPr>
            <a:spLocks noGrp="1"/>
          </p:cNvSpPr>
          <p:nvPr>
            <p:ph type="sldNum" sz="quarter" idx="12"/>
          </p:nvPr>
        </p:nvSpPr>
        <p:spPr/>
        <p:txBody>
          <a:bodyPr/>
          <a:lstStyle/>
          <a:p>
            <a:fld id="{7EA54262-0E32-4F68-B669-F1CCDA32313C}" type="slidenum">
              <a:rPr lang="en-US" smtClean="0"/>
              <a:t>1</a:t>
            </a:fld>
            <a:endParaRPr lang="en-US" dirty="0"/>
          </a:p>
        </p:txBody>
      </p:sp>
      <p:pic>
        <p:nvPicPr>
          <p:cNvPr id="9" name="Picture 8">
            <a:extLst>
              <a:ext uri="{FF2B5EF4-FFF2-40B4-BE49-F238E27FC236}">
                <a16:creationId xmlns:a16="http://schemas.microsoft.com/office/drawing/2014/main" id="{B9FD3614-04FB-4411-BCB7-D26618B3BEE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5000"/>
                    </a14:imgEffect>
                  </a14:imgLayer>
                </a14:imgProps>
              </a:ext>
            </a:extLst>
          </a:blip>
          <a:srcRect l="7801" t="32374" r="7370" b="79"/>
          <a:stretch/>
        </p:blipFill>
        <p:spPr>
          <a:xfrm>
            <a:off x="-200" y="6589"/>
            <a:ext cx="9144199" cy="2107411"/>
          </a:xfrm>
          <a:prstGeom prst="rect">
            <a:avLst/>
          </a:prstGeom>
        </p:spPr>
      </p:pic>
      <p:sp>
        <p:nvSpPr>
          <p:cNvPr id="10" name="TextBox 9">
            <a:extLst>
              <a:ext uri="{FF2B5EF4-FFF2-40B4-BE49-F238E27FC236}">
                <a16:creationId xmlns:a16="http://schemas.microsoft.com/office/drawing/2014/main" id="{1C0778BA-8397-4FCE-A246-33A69CA99914}"/>
              </a:ext>
            </a:extLst>
          </p:cNvPr>
          <p:cNvSpPr txBox="1"/>
          <p:nvPr/>
        </p:nvSpPr>
        <p:spPr>
          <a:xfrm>
            <a:off x="1549297" y="330820"/>
            <a:ext cx="6141489" cy="1179618"/>
          </a:xfrm>
          <a:prstGeom prst="rect">
            <a:avLst/>
          </a:prstGeom>
          <a:noFill/>
        </p:spPr>
        <p:txBody>
          <a:bodyPr wrap="none" rtlCol="0">
            <a:spAutoFit/>
          </a:bodyPr>
          <a:lstStyle/>
          <a:p>
            <a:pPr algn="ctr">
              <a:lnSpc>
                <a:spcPct val="150000"/>
              </a:lnSpc>
            </a:pPr>
            <a:r>
              <a:rPr lang="en-US" sz="5400" dirty="0">
                <a:solidFill>
                  <a:srgbClr val="FEDA02"/>
                </a:solidFill>
                <a:effectLst>
                  <a:outerShdw blurRad="38100" dist="38100" dir="2700000" algn="tl">
                    <a:srgbClr val="000000">
                      <a:alpha val="43137"/>
                    </a:srgbClr>
                  </a:outerShdw>
                </a:effectLst>
                <a:latin typeface="Bernard MT Condensed" panose="02050806060905020404" pitchFamily="18" charset="0"/>
              </a:rPr>
              <a:t>Bear River Energy, LLC</a:t>
            </a:r>
          </a:p>
        </p:txBody>
      </p:sp>
      <p:sp>
        <p:nvSpPr>
          <p:cNvPr id="11" name="TextBox 10">
            <a:extLst>
              <a:ext uri="{FF2B5EF4-FFF2-40B4-BE49-F238E27FC236}">
                <a16:creationId xmlns:a16="http://schemas.microsoft.com/office/drawing/2014/main" id="{A1EF3634-E96D-458F-BC90-16C76C1D9D1D}"/>
              </a:ext>
            </a:extLst>
          </p:cNvPr>
          <p:cNvSpPr txBox="1"/>
          <p:nvPr/>
        </p:nvSpPr>
        <p:spPr>
          <a:xfrm>
            <a:off x="501372" y="3037379"/>
            <a:ext cx="8141053" cy="2354491"/>
          </a:xfrm>
          <a:prstGeom prst="rect">
            <a:avLst/>
          </a:prstGeom>
          <a:solidFill>
            <a:srgbClr val="C25D0A"/>
          </a:solidFill>
          <a:ln>
            <a:noFill/>
          </a:ln>
          <a:effectLst>
            <a:outerShdw blurRad="50800" dist="38100" dir="2700000" algn="tl" rotWithShape="0">
              <a:prstClr val="black">
                <a:alpha val="40000"/>
              </a:prstClr>
            </a:outerShdw>
          </a:effectLst>
        </p:spPr>
        <p:txBody>
          <a:bodyPr wrap="square" rtlCol="0">
            <a:spAutoFit/>
          </a:bodyPr>
          <a:lstStyle/>
          <a:p>
            <a:pPr algn="ctr">
              <a:spcBef>
                <a:spcPts val="600"/>
              </a:spcBef>
              <a:spcAft>
                <a:spcPts val="600"/>
              </a:spcAft>
            </a:pPr>
            <a:r>
              <a:rPr lang="en-US" sz="1300" b="1" dirty="0">
                <a:solidFill>
                  <a:schemeClr val="bg1"/>
                </a:solidFill>
                <a:effectLst>
                  <a:outerShdw blurRad="38100" dist="38100" dir="2700000" algn="tl">
                    <a:srgbClr val="000000">
                      <a:alpha val="43137"/>
                    </a:srgbClr>
                  </a:outerShdw>
                </a:effectLst>
              </a:rPr>
              <a:t>Bear River Energy, LLC (“Bear River Energy”) has identified a shallow oil play in NE Utah (“Utah Oil Project”) with 500-million-barrel potential resources based on $15.0 million of equity previously invested and deployed.  Bear River Energy has acquired leasehold of 38,300 acres that could support the drilling of 500 wells and plans to drill 99 wells over the next three years on the project, install gathering infrastructure, and tied into an existing pipeline.</a:t>
            </a:r>
          </a:p>
          <a:p>
            <a:pPr algn="ctr">
              <a:spcBef>
                <a:spcPts val="600"/>
              </a:spcBef>
              <a:spcAft>
                <a:spcPts val="600"/>
              </a:spcAft>
            </a:pPr>
            <a:r>
              <a:rPr lang="en-US" sz="1300" b="1" dirty="0">
                <a:solidFill>
                  <a:schemeClr val="bg1"/>
                </a:solidFill>
                <a:effectLst>
                  <a:outerShdw blurRad="38100" dist="38100" dir="2700000" algn="tl">
                    <a:srgbClr val="000000">
                      <a:alpha val="43137"/>
                    </a:srgbClr>
                  </a:outerShdw>
                </a:effectLst>
              </a:rPr>
              <a:t>Bear River also has a shallow gas play in western Kansas (“Kansas Gas Project”) with potential resource in place of 4 trillion cubic feet of gas.  Bear River plans to acquire 200,000 acres, drill 75 wells and install all the gathering infrastructure needed to tie into multiple interstate gas pipelines that traverse the project area in 2025  </a:t>
            </a:r>
          </a:p>
          <a:p>
            <a:pPr algn="ctr">
              <a:spcBef>
                <a:spcPts val="600"/>
              </a:spcBef>
              <a:spcAft>
                <a:spcPts val="600"/>
              </a:spcAft>
            </a:pPr>
            <a:r>
              <a:rPr lang="en-US" sz="1300" b="1" dirty="0">
                <a:solidFill>
                  <a:schemeClr val="bg1"/>
                </a:solidFill>
                <a:effectLst>
                  <a:outerShdw blurRad="38100" dist="38100" dir="2700000" algn="tl">
                    <a:srgbClr val="000000">
                      <a:alpha val="43137"/>
                    </a:srgbClr>
                  </a:outerShdw>
                </a:effectLst>
              </a:rPr>
              <a:t>Bear River Energy is seeking $30 million of debt capital to fund operations and CapEx in 2025.  </a:t>
            </a:r>
          </a:p>
          <a:p>
            <a:pPr algn="ctr">
              <a:spcBef>
                <a:spcPts val="600"/>
              </a:spcBef>
              <a:spcAft>
                <a:spcPts val="600"/>
              </a:spcAft>
            </a:pPr>
            <a:r>
              <a:rPr lang="en-US" sz="1300" b="1" dirty="0">
                <a:solidFill>
                  <a:schemeClr val="bg1"/>
                </a:solidFill>
                <a:effectLst>
                  <a:outerShdw blurRad="38100" dist="38100" dir="2700000" algn="tl">
                    <a:srgbClr val="000000">
                      <a:alpha val="43137"/>
                    </a:srgbClr>
                  </a:outerShdw>
                </a:effectLst>
              </a:rPr>
              <a:t>Net cash flow after debt service in the first five years of operations after Capex of $196 million is $1.0 billion.</a:t>
            </a:r>
            <a:endParaRPr lang="en-US" sz="1300" dirty="0">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4F140EC9-91D8-44FB-9D80-884FA6A4F3ED}"/>
              </a:ext>
            </a:extLst>
          </p:cNvPr>
          <p:cNvSpPr txBox="1"/>
          <p:nvPr/>
        </p:nvSpPr>
        <p:spPr>
          <a:xfrm>
            <a:off x="1010136" y="2370172"/>
            <a:ext cx="7265259" cy="461665"/>
          </a:xfrm>
          <a:prstGeom prst="rect">
            <a:avLst/>
          </a:prstGeom>
          <a:noFill/>
        </p:spPr>
        <p:txBody>
          <a:bodyPr wrap="none" rtlCol="0">
            <a:spAutoFit/>
          </a:bodyPr>
          <a:lstStyle/>
          <a:p>
            <a:pPr algn="ctr"/>
            <a:r>
              <a:rPr lang="en-US" sz="2400" dirty="0">
                <a:solidFill>
                  <a:srgbClr val="244072"/>
                </a:solidFill>
                <a:latin typeface="Arial Black" panose="020B0A04020102020204" pitchFamily="34" charset="0"/>
              </a:rPr>
              <a:t>Utah/Kansas $30 Million Funding Proposal</a:t>
            </a:r>
          </a:p>
        </p:txBody>
      </p:sp>
      <p:sp>
        <p:nvSpPr>
          <p:cNvPr id="2" name="TextBox 1">
            <a:extLst>
              <a:ext uri="{FF2B5EF4-FFF2-40B4-BE49-F238E27FC236}">
                <a16:creationId xmlns:a16="http://schemas.microsoft.com/office/drawing/2014/main" id="{CE16095C-64C3-4E96-ACFF-E9C2445C16CE}"/>
              </a:ext>
            </a:extLst>
          </p:cNvPr>
          <p:cNvSpPr txBox="1"/>
          <p:nvPr/>
        </p:nvSpPr>
        <p:spPr>
          <a:xfrm>
            <a:off x="1204064" y="5631339"/>
            <a:ext cx="2025939" cy="646331"/>
          </a:xfrm>
          <a:prstGeom prst="rect">
            <a:avLst/>
          </a:prstGeom>
          <a:noFill/>
        </p:spPr>
        <p:txBody>
          <a:bodyPr wrap="none" rtlCol="0">
            <a:spAutoFit/>
          </a:bodyPr>
          <a:lstStyle/>
          <a:p>
            <a:pPr algn="ctr"/>
            <a:r>
              <a:rPr lang="en-US" sz="1200" b="1" dirty="0"/>
              <a:t>Chuck Travelstead</a:t>
            </a:r>
          </a:p>
          <a:p>
            <a:pPr algn="ctr"/>
            <a:r>
              <a:rPr lang="en-US" sz="1200" b="1" dirty="0"/>
              <a:t>505-379-9310</a:t>
            </a:r>
          </a:p>
          <a:p>
            <a:pPr algn="ctr"/>
            <a:r>
              <a:rPr lang="en-US" sz="1200" dirty="0">
                <a:hlinkClick r:id="rId4"/>
              </a:rPr>
              <a:t>Chuck@BearRiverEnergy.com</a:t>
            </a:r>
            <a:endParaRPr lang="en-US" sz="1200"/>
          </a:p>
        </p:txBody>
      </p:sp>
      <p:sp>
        <p:nvSpPr>
          <p:cNvPr id="13" name="TextBox 12">
            <a:extLst>
              <a:ext uri="{FF2B5EF4-FFF2-40B4-BE49-F238E27FC236}">
                <a16:creationId xmlns:a16="http://schemas.microsoft.com/office/drawing/2014/main" id="{4C7A3F57-A236-41BA-9A2F-A4BF31D2E415}"/>
              </a:ext>
            </a:extLst>
          </p:cNvPr>
          <p:cNvSpPr txBox="1"/>
          <p:nvPr/>
        </p:nvSpPr>
        <p:spPr>
          <a:xfrm>
            <a:off x="5494097" y="5631338"/>
            <a:ext cx="1927708" cy="646331"/>
          </a:xfrm>
          <a:prstGeom prst="rect">
            <a:avLst/>
          </a:prstGeom>
          <a:noFill/>
        </p:spPr>
        <p:txBody>
          <a:bodyPr wrap="none" rtlCol="0">
            <a:spAutoFit/>
          </a:bodyPr>
          <a:lstStyle/>
          <a:p>
            <a:pPr algn="ctr"/>
            <a:r>
              <a:rPr lang="en-US" sz="1200" b="1" dirty="0"/>
              <a:t>Alan O’Hare</a:t>
            </a:r>
          </a:p>
          <a:p>
            <a:pPr algn="ctr"/>
            <a:r>
              <a:rPr lang="en-US" sz="1200" b="1" dirty="0"/>
              <a:t>303-695-6999</a:t>
            </a:r>
          </a:p>
          <a:p>
            <a:pPr algn="ctr"/>
            <a:r>
              <a:rPr lang="en-US" sz="1200" dirty="0">
                <a:hlinkClick r:id="rId5"/>
              </a:rPr>
              <a:t>Alan@bearriverenergy.com</a:t>
            </a:r>
            <a:r>
              <a:rPr lang="en-US" sz="1200"/>
              <a:t> </a:t>
            </a:r>
          </a:p>
        </p:txBody>
      </p:sp>
      <p:sp>
        <p:nvSpPr>
          <p:cNvPr id="14" name="Rectangle 13">
            <a:extLst>
              <a:ext uri="{FF2B5EF4-FFF2-40B4-BE49-F238E27FC236}">
                <a16:creationId xmlns:a16="http://schemas.microsoft.com/office/drawing/2014/main" id="{CEC783DC-E290-4FF8-A65F-B66BDA33A543}"/>
              </a:ext>
            </a:extLst>
          </p:cNvPr>
          <p:cNvSpPr/>
          <p:nvPr/>
        </p:nvSpPr>
        <p:spPr>
          <a:xfrm>
            <a:off x="3737634" y="5758909"/>
            <a:ext cx="1358284" cy="365125"/>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8-28- 2024</a:t>
            </a:r>
          </a:p>
        </p:txBody>
      </p:sp>
    </p:spTree>
    <p:extLst>
      <p:ext uri="{BB962C8B-B14F-4D97-AF65-F5344CB8AC3E}">
        <p14:creationId xmlns:p14="http://schemas.microsoft.com/office/powerpoint/2010/main" val="326104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AEAA76-6E5D-4752-96BF-E24E1CD09EFB}"/>
              </a:ext>
            </a:extLst>
          </p:cNvPr>
          <p:cNvSpPr>
            <a:spLocks noGrp="1"/>
          </p:cNvSpPr>
          <p:nvPr>
            <p:ph type="dt" sz="half" idx="10"/>
          </p:nvPr>
        </p:nvSpPr>
        <p:spPr/>
        <p:txBody>
          <a:bodyPr/>
          <a:lstStyle/>
          <a:p>
            <a:r>
              <a:rPr lang="en-US" dirty="0"/>
              <a:t>August 2024</a:t>
            </a:r>
          </a:p>
        </p:txBody>
      </p:sp>
      <p:sp>
        <p:nvSpPr>
          <p:cNvPr id="4" name="Footer Placeholder 3">
            <a:extLst>
              <a:ext uri="{FF2B5EF4-FFF2-40B4-BE49-F238E27FC236}">
                <a16:creationId xmlns:a16="http://schemas.microsoft.com/office/drawing/2014/main" id="{6FD4F5B9-F96F-4049-B4CE-40A989B040A2}"/>
              </a:ext>
            </a:extLst>
          </p:cNvPr>
          <p:cNvSpPr>
            <a:spLocks noGrp="1"/>
          </p:cNvSpPr>
          <p:nvPr>
            <p:ph type="ftr" sz="quarter" idx="11"/>
          </p:nvPr>
        </p:nvSpPr>
        <p:spPr/>
        <p:txBody>
          <a:bodyPr/>
          <a:lstStyle/>
          <a:p>
            <a:r>
              <a:rPr lang="en-US" dirty="0"/>
              <a:t>Bear River Energy Confidential Presentation</a:t>
            </a:r>
          </a:p>
        </p:txBody>
      </p:sp>
      <p:sp>
        <p:nvSpPr>
          <p:cNvPr id="5" name="Slide Number Placeholder 4">
            <a:extLst>
              <a:ext uri="{FF2B5EF4-FFF2-40B4-BE49-F238E27FC236}">
                <a16:creationId xmlns:a16="http://schemas.microsoft.com/office/drawing/2014/main" id="{FC97585A-F8B8-4A4D-AFD3-8FD17E1723BA}"/>
              </a:ext>
            </a:extLst>
          </p:cNvPr>
          <p:cNvSpPr>
            <a:spLocks noGrp="1"/>
          </p:cNvSpPr>
          <p:nvPr>
            <p:ph type="sldNum" sz="quarter" idx="12"/>
          </p:nvPr>
        </p:nvSpPr>
        <p:spPr/>
        <p:txBody>
          <a:bodyPr/>
          <a:lstStyle/>
          <a:p>
            <a:fld id="{7EA54262-0E32-4F68-B669-F1CCDA32313C}" type="slidenum">
              <a:rPr lang="en-US" smtClean="0"/>
              <a:t>10</a:t>
            </a:fld>
            <a:endParaRPr lang="en-US" dirty="0"/>
          </a:p>
        </p:txBody>
      </p:sp>
      <p:sp>
        <p:nvSpPr>
          <p:cNvPr id="6" name="Title 5">
            <a:extLst>
              <a:ext uri="{FF2B5EF4-FFF2-40B4-BE49-F238E27FC236}">
                <a16:creationId xmlns:a16="http://schemas.microsoft.com/office/drawing/2014/main" id="{3044DA20-AC59-4F66-ABCA-D177FB833906}"/>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Kansas Gas Project Resource Calculations</a:t>
            </a:r>
          </a:p>
        </p:txBody>
      </p:sp>
      <p:sp>
        <p:nvSpPr>
          <p:cNvPr id="8" name="TextBox 7">
            <a:extLst>
              <a:ext uri="{FF2B5EF4-FFF2-40B4-BE49-F238E27FC236}">
                <a16:creationId xmlns:a16="http://schemas.microsoft.com/office/drawing/2014/main" id="{CF84FEAB-ECA4-4717-A4C0-2A67CD61CD98}"/>
              </a:ext>
            </a:extLst>
          </p:cNvPr>
          <p:cNvSpPr txBox="1"/>
          <p:nvPr/>
        </p:nvSpPr>
        <p:spPr>
          <a:xfrm>
            <a:off x="1433006" y="4391721"/>
            <a:ext cx="6277988" cy="1261884"/>
          </a:xfrm>
          <a:prstGeom prst="rect">
            <a:avLst/>
          </a:prstGeom>
          <a:solidFill>
            <a:srgbClr val="FEDA02"/>
          </a:solidFill>
          <a:effectLst>
            <a:outerShdw blurRad="50800" dist="38100" dir="2700000" algn="tl" rotWithShape="0">
              <a:prstClr val="black">
                <a:alpha val="40000"/>
              </a:prstClr>
            </a:outerShdw>
          </a:effectLst>
        </p:spPr>
        <p:txBody>
          <a:bodyPr wrap="square">
            <a:spAutoFit/>
          </a:bodyPr>
          <a:lstStyle/>
          <a:p>
            <a:pPr>
              <a:spcAft>
                <a:spcPts val="600"/>
              </a:spcAft>
            </a:pPr>
            <a:r>
              <a:rPr lang="en-US" sz="1100" b="0" i="0" dirty="0">
                <a:solidFill>
                  <a:srgbClr val="000000"/>
                </a:solidFill>
                <a:effectLst/>
                <a:latin typeface="Arial" panose="020B0604020202020204" pitchFamily="34" charset="0"/>
              </a:rPr>
              <a:t>Based upon data obtained from well logs, Bear River Energy’s technical staff has prepared a volumetric estimate of the original oil and gas in place (“OOIP” and “OGIP”), which </a:t>
            </a:r>
            <a:r>
              <a:rPr lang="en-US" sz="1100" dirty="0">
                <a:solidFill>
                  <a:srgbClr val="000000"/>
                </a:solidFill>
                <a:latin typeface="Arial" panose="020B0604020202020204" pitchFamily="34" charset="0"/>
              </a:rPr>
              <a:t>r</a:t>
            </a:r>
            <a:r>
              <a:rPr lang="en-US" sz="1100" b="0" i="0" dirty="0">
                <a:solidFill>
                  <a:srgbClr val="000000"/>
                </a:solidFill>
                <a:effectLst/>
                <a:latin typeface="Arial" panose="020B0604020202020204" pitchFamily="34" charset="0"/>
              </a:rPr>
              <a:t>efer to the total volume of hydrocarbon stored in a reservoir prior to production.</a:t>
            </a:r>
          </a:p>
          <a:p>
            <a:pPr>
              <a:spcAft>
                <a:spcPts val="600"/>
              </a:spcAft>
            </a:pPr>
            <a:r>
              <a:rPr lang="en-US" sz="1100" b="0" i="1" dirty="0">
                <a:solidFill>
                  <a:srgbClr val="000000"/>
                </a:solidFill>
                <a:effectLst/>
                <a:latin typeface="Arial" panose="020B0604020202020204" pitchFamily="34" charset="0"/>
              </a:rPr>
              <a:t>Reserves</a:t>
            </a:r>
            <a:r>
              <a:rPr lang="en-US" sz="1100" b="0" i="0" dirty="0">
                <a:solidFill>
                  <a:srgbClr val="000000"/>
                </a:solidFill>
                <a:effectLst/>
                <a:latin typeface="Arial" panose="020B0604020202020204" pitchFamily="34" charset="0"/>
              </a:rPr>
              <a:t> or </a:t>
            </a:r>
            <a:r>
              <a:rPr lang="en-US" sz="1100" b="0" i="1" dirty="0">
                <a:solidFill>
                  <a:srgbClr val="000000"/>
                </a:solidFill>
                <a:effectLst/>
                <a:latin typeface="Arial" panose="020B0604020202020204" pitchFamily="34" charset="0"/>
              </a:rPr>
              <a:t>recoverable reserves</a:t>
            </a:r>
            <a:r>
              <a:rPr lang="en-US" sz="1100" b="0" i="0" dirty="0">
                <a:solidFill>
                  <a:srgbClr val="000000"/>
                </a:solidFill>
                <a:effectLst/>
                <a:latin typeface="Arial" panose="020B0604020202020204" pitchFamily="34" charset="0"/>
              </a:rPr>
              <a:t> are the volume of hydrocarbons that can be profitably extracted from a reservoir using existing technology. </a:t>
            </a:r>
          </a:p>
          <a:p>
            <a:pPr>
              <a:spcAft>
                <a:spcPts val="600"/>
              </a:spcAft>
            </a:pPr>
            <a:r>
              <a:rPr lang="en-US" sz="1100" b="0" i="1" dirty="0">
                <a:effectLst/>
                <a:latin typeface="Arial" panose="020B0604020202020204" pitchFamily="34" charset="0"/>
              </a:rPr>
              <a:t>Potential Resources</a:t>
            </a:r>
            <a:r>
              <a:rPr lang="en-US" sz="1100" b="0" i="0" dirty="0">
                <a:effectLst/>
                <a:latin typeface="Arial" panose="020B0604020202020204" pitchFamily="34" charset="0"/>
              </a:rPr>
              <a:t> </a:t>
            </a:r>
            <a:r>
              <a:rPr lang="en-US" sz="1100" b="0" i="0" dirty="0">
                <a:solidFill>
                  <a:srgbClr val="000000"/>
                </a:solidFill>
                <a:effectLst/>
                <a:latin typeface="Arial" panose="020B0604020202020204" pitchFamily="34" charset="0"/>
              </a:rPr>
              <a:t>are reserves plus all other hydrocarbons </a:t>
            </a:r>
            <a:r>
              <a:rPr lang="en-US" sz="1100" dirty="0">
                <a:solidFill>
                  <a:srgbClr val="000000"/>
                </a:solidFill>
                <a:latin typeface="Arial" panose="020B0604020202020204" pitchFamily="34" charset="0"/>
              </a:rPr>
              <a:t>that are potentially recoverable</a:t>
            </a:r>
            <a:r>
              <a:rPr lang="en-US" sz="1100" b="0" i="0" dirty="0">
                <a:solidFill>
                  <a:srgbClr val="FF4A11"/>
                </a:solidFill>
                <a:effectLst/>
                <a:latin typeface="Arial" panose="020B0604020202020204" pitchFamily="34" charset="0"/>
              </a:rPr>
              <a:t>. </a:t>
            </a:r>
            <a:endParaRPr lang="en-US" sz="1100" dirty="0">
              <a:solidFill>
                <a:srgbClr val="000000"/>
              </a:solidFill>
              <a:latin typeface="Arial" panose="020B0604020202020204" pitchFamily="34" charset="0"/>
            </a:endParaRPr>
          </a:p>
        </p:txBody>
      </p:sp>
      <p:pic>
        <p:nvPicPr>
          <p:cNvPr id="2" name="Picture 1">
            <a:extLst>
              <a:ext uri="{FF2B5EF4-FFF2-40B4-BE49-F238E27FC236}">
                <a16:creationId xmlns:a16="http://schemas.microsoft.com/office/drawing/2014/main" id="{1F5B9843-7824-DBE4-587B-E9A9C85E7B65}"/>
              </a:ext>
            </a:extLst>
          </p:cNvPr>
          <p:cNvPicPr>
            <a:picLocks noChangeAspect="1"/>
          </p:cNvPicPr>
          <p:nvPr/>
        </p:nvPicPr>
        <p:blipFill>
          <a:blip r:embed="rId2"/>
          <a:stretch>
            <a:fillRect/>
          </a:stretch>
        </p:blipFill>
        <p:spPr>
          <a:xfrm>
            <a:off x="602597" y="1966217"/>
            <a:ext cx="7912753" cy="2170706"/>
          </a:xfrm>
          <a:prstGeom prst="rect">
            <a:avLst/>
          </a:prstGeom>
        </p:spPr>
      </p:pic>
    </p:spTree>
    <p:extLst>
      <p:ext uri="{BB962C8B-B14F-4D97-AF65-F5344CB8AC3E}">
        <p14:creationId xmlns:p14="http://schemas.microsoft.com/office/powerpoint/2010/main" val="202617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7A3F88-1F4A-49FB-95A6-077A72C8D245}"/>
              </a:ext>
            </a:extLst>
          </p:cNvPr>
          <p:cNvSpPr>
            <a:spLocks noGrp="1"/>
          </p:cNvSpPr>
          <p:nvPr>
            <p:ph type="dt" sz="half" idx="10"/>
          </p:nvPr>
        </p:nvSpPr>
        <p:spPr>
          <a:xfrm>
            <a:off x="628650" y="6356351"/>
            <a:ext cx="2057400" cy="365125"/>
          </a:xfrm>
        </p:spPr>
        <p:txBody>
          <a:bodyPr/>
          <a:lstStyle/>
          <a:p>
            <a:r>
              <a:rPr lang="en-US" dirty="0"/>
              <a:t>August 2024</a:t>
            </a:r>
          </a:p>
        </p:txBody>
      </p:sp>
      <p:sp>
        <p:nvSpPr>
          <p:cNvPr id="5" name="Footer Placeholder 4">
            <a:extLst>
              <a:ext uri="{FF2B5EF4-FFF2-40B4-BE49-F238E27FC236}">
                <a16:creationId xmlns:a16="http://schemas.microsoft.com/office/drawing/2014/main" id="{4638CE8B-F5B2-4928-80BE-2EA14FBB6A8B}"/>
              </a:ext>
            </a:extLst>
          </p:cNvPr>
          <p:cNvSpPr>
            <a:spLocks noGrp="1"/>
          </p:cNvSpPr>
          <p:nvPr>
            <p:ph type="ftr" sz="quarter" idx="11"/>
          </p:nvPr>
        </p:nvSpPr>
        <p:spPr>
          <a:xfrm>
            <a:off x="3028950" y="6356351"/>
            <a:ext cx="3086100" cy="365125"/>
          </a:xfrm>
        </p:spPr>
        <p:txBody>
          <a:bodyPr/>
          <a:lstStyle/>
          <a:p>
            <a:r>
              <a:rPr lang="en-US" dirty="0"/>
              <a:t>Bear River Energy Confidential Presentation</a:t>
            </a:r>
          </a:p>
        </p:txBody>
      </p:sp>
      <p:sp>
        <p:nvSpPr>
          <p:cNvPr id="6" name="Slide Number Placeholder 5">
            <a:extLst>
              <a:ext uri="{FF2B5EF4-FFF2-40B4-BE49-F238E27FC236}">
                <a16:creationId xmlns:a16="http://schemas.microsoft.com/office/drawing/2014/main" id="{5BFA2DDD-5D56-4F2C-8A5A-6D418BB600E9}"/>
              </a:ext>
            </a:extLst>
          </p:cNvPr>
          <p:cNvSpPr>
            <a:spLocks noGrp="1"/>
          </p:cNvSpPr>
          <p:nvPr>
            <p:ph type="sldNum" sz="quarter" idx="12"/>
          </p:nvPr>
        </p:nvSpPr>
        <p:spPr>
          <a:xfrm>
            <a:off x="6457950" y="6356351"/>
            <a:ext cx="2057400" cy="365125"/>
          </a:xfrm>
        </p:spPr>
        <p:txBody>
          <a:bodyPr/>
          <a:lstStyle/>
          <a:p>
            <a:fld id="{7EA54262-0E32-4F68-B669-F1CCDA32313C}" type="slidenum">
              <a:rPr lang="en-US" smtClean="0"/>
              <a:pPr/>
              <a:t>11</a:t>
            </a:fld>
            <a:endParaRPr lang="en-US" dirty="0"/>
          </a:p>
        </p:txBody>
      </p:sp>
      <p:sp>
        <p:nvSpPr>
          <p:cNvPr id="2" name="Title 1">
            <a:extLst>
              <a:ext uri="{FF2B5EF4-FFF2-40B4-BE49-F238E27FC236}">
                <a16:creationId xmlns:a16="http://schemas.microsoft.com/office/drawing/2014/main" id="{744F3102-08C8-4F10-9A01-6195FA35925E}"/>
              </a:ext>
            </a:extLst>
          </p:cNvPr>
          <p:cNvSpPr>
            <a:spLocks noGrp="1"/>
          </p:cNvSpPr>
          <p:nvPr>
            <p:ph type="title"/>
          </p:nvPr>
        </p:nvSpPr>
        <p:spPr>
          <a:xfrm>
            <a:off x="478043" y="18255"/>
            <a:ext cx="7886700" cy="1325563"/>
          </a:xfrm>
        </p:spPr>
        <p:txBody>
          <a:bodyPr>
            <a:normAutofit/>
          </a:bodyPr>
          <a:lstStyle/>
          <a:p>
            <a:r>
              <a:rPr lang="en-US" dirty="0">
                <a:effectLst>
                  <a:outerShdw blurRad="38100" dist="38100" dir="2700000" algn="tl">
                    <a:srgbClr val="000000">
                      <a:alpha val="43137"/>
                    </a:srgbClr>
                  </a:outerShdw>
                </a:effectLst>
              </a:rPr>
              <a:t>Bear River Energy </a:t>
            </a:r>
            <a:br>
              <a:rPr lang="en-US" dirty="0">
                <a:effectLst>
                  <a:outerShdw blurRad="38100" dist="38100" dir="2700000" algn="tl">
                    <a:srgbClr val="000000">
                      <a:alpha val="43137"/>
                    </a:srgbClr>
                  </a:outerShdw>
                </a:effectLst>
              </a:rPr>
            </a:br>
            <a:r>
              <a:rPr lang="en-US" sz="1800" dirty="0">
                <a:solidFill>
                  <a:srgbClr val="FEDA02"/>
                </a:solidFill>
                <a:effectLst>
                  <a:outerShdw blurRad="38100" dist="38100" dir="2700000" algn="tl">
                    <a:srgbClr val="000000">
                      <a:alpha val="43137"/>
                    </a:srgbClr>
                  </a:outerShdw>
                </a:effectLst>
              </a:rPr>
              <a:t>Integrated Technical Evaluation Process</a:t>
            </a:r>
          </a:p>
        </p:txBody>
      </p:sp>
      <p:pic>
        <p:nvPicPr>
          <p:cNvPr id="12" name="Picture 11">
            <a:extLst>
              <a:ext uri="{FF2B5EF4-FFF2-40B4-BE49-F238E27FC236}">
                <a16:creationId xmlns:a16="http://schemas.microsoft.com/office/drawing/2014/main" id="{8C3D207D-8226-47F1-9F16-5A7CC9DDC7F7}"/>
              </a:ext>
            </a:extLst>
          </p:cNvPr>
          <p:cNvPicPr>
            <a:picLocks noChangeAspect="1"/>
          </p:cNvPicPr>
          <p:nvPr/>
        </p:nvPicPr>
        <p:blipFill>
          <a:blip r:embed="rId2"/>
          <a:stretch>
            <a:fillRect/>
          </a:stretch>
        </p:blipFill>
        <p:spPr>
          <a:xfrm>
            <a:off x="4399417" y="1619456"/>
            <a:ext cx="4516816" cy="4102926"/>
          </a:xfrm>
          <a:prstGeom prst="rect">
            <a:avLst/>
          </a:prstGeom>
        </p:spPr>
      </p:pic>
      <p:graphicFrame>
        <p:nvGraphicFramePr>
          <p:cNvPr id="13" name="Diagram 12">
            <a:extLst>
              <a:ext uri="{FF2B5EF4-FFF2-40B4-BE49-F238E27FC236}">
                <a16:creationId xmlns:a16="http://schemas.microsoft.com/office/drawing/2014/main" id="{D27E14CA-82EB-437A-B795-A35FF1171B79}"/>
              </a:ext>
            </a:extLst>
          </p:cNvPr>
          <p:cNvGraphicFramePr/>
          <p:nvPr>
            <p:extLst>
              <p:ext uri="{D42A27DB-BD31-4B8C-83A1-F6EECF244321}">
                <p14:modId xmlns:p14="http://schemas.microsoft.com/office/powerpoint/2010/main" val="2645842362"/>
              </p:ext>
            </p:extLst>
          </p:nvPr>
        </p:nvGraphicFramePr>
        <p:xfrm>
          <a:off x="-194268" y="1619456"/>
          <a:ext cx="5560925" cy="4021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5676FC93-C285-4C3C-B930-2EE2B084D457}"/>
              </a:ext>
            </a:extLst>
          </p:cNvPr>
          <p:cNvSpPr txBox="1"/>
          <p:nvPr/>
        </p:nvSpPr>
        <p:spPr>
          <a:xfrm>
            <a:off x="1211878" y="5831572"/>
            <a:ext cx="7103766" cy="369332"/>
          </a:xfrm>
          <a:prstGeom prst="rect">
            <a:avLst/>
          </a:prstGeom>
          <a:noFill/>
        </p:spPr>
        <p:txBody>
          <a:bodyPr wrap="square">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Where oil is first found is in the minds of men.”—</a:t>
            </a:r>
            <a:r>
              <a:rPr lang="en-US" b="1" i="0" dirty="0">
                <a:solidFill>
                  <a:srgbClr val="202124"/>
                </a:solidFill>
                <a:effectLst/>
                <a:latin typeface="Times New Roman" panose="02020603050405020304" pitchFamily="18" charset="0"/>
                <a:cs typeface="Times New Roman" panose="02020603050405020304" pitchFamily="18" charset="0"/>
              </a:rPr>
              <a:t>Wallace E.</a:t>
            </a:r>
            <a:r>
              <a:rPr lang="en-US" b="0" i="0" dirty="0">
                <a:solidFill>
                  <a:srgbClr val="202124"/>
                </a:solidFill>
                <a:effectLst/>
                <a:latin typeface="Times New Roman" panose="02020603050405020304" pitchFamily="18" charset="0"/>
                <a:cs typeface="Times New Roman" panose="02020603050405020304" pitchFamily="18" charset="0"/>
              </a:rPr>
              <a:t> </a:t>
            </a:r>
            <a:r>
              <a:rPr lang="en-US" b="1" i="0" dirty="0">
                <a:solidFill>
                  <a:srgbClr val="202124"/>
                </a:solidFill>
                <a:effectLst/>
                <a:latin typeface="Times New Roman" panose="02020603050405020304" pitchFamily="18" charset="0"/>
                <a:cs typeface="Times New Roman" panose="02020603050405020304" pitchFamily="18" charset="0"/>
              </a:rPr>
              <a:t>Pratt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889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DDBD-B7A2-42F2-83F6-750EF2FF500A}"/>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Management and Key Consultants</a:t>
            </a:r>
          </a:p>
        </p:txBody>
      </p:sp>
      <p:sp>
        <p:nvSpPr>
          <p:cNvPr id="3" name="Content Placeholder 2">
            <a:extLst>
              <a:ext uri="{FF2B5EF4-FFF2-40B4-BE49-F238E27FC236}">
                <a16:creationId xmlns:a16="http://schemas.microsoft.com/office/drawing/2014/main" id="{37E59F99-88E6-4EF9-82AA-8B451436D359}"/>
              </a:ext>
            </a:extLst>
          </p:cNvPr>
          <p:cNvSpPr>
            <a:spLocks noGrp="1"/>
          </p:cNvSpPr>
          <p:nvPr>
            <p:ph idx="1"/>
          </p:nvPr>
        </p:nvSpPr>
        <p:spPr>
          <a:xfrm>
            <a:off x="428625" y="2052584"/>
            <a:ext cx="3987626" cy="3160626"/>
          </a:xfrm>
          <a:solidFill>
            <a:schemeClr val="accent5">
              <a:lumMod val="40000"/>
              <a:lumOff val="60000"/>
            </a:schemeClr>
          </a:solidFill>
          <a:ln w="3175">
            <a:solidFill>
              <a:schemeClr val="tx1"/>
            </a:solidFill>
          </a:ln>
          <a:effectLst>
            <a:outerShdw blurRad="50800" dist="38100" dir="2700000" algn="tl" rotWithShape="0">
              <a:prstClr val="black">
                <a:alpha val="40000"/>
              </a:prstClr>
            </a:outerShdw>
          </a:effectLst>
        </p:spPr>
        <p:txBody>
          <a:bodyPr>
            <a:normAutofit/>
          </a:bodyPr>
          <a:lstStyle/>
          <a:p>
            <a:pPr>
              <a:lnSpc>
                <a:spcPts val="2250"/>
              </a:lnSpc>
              <a:spcBef>
                <a:spcPts val="0"/>
              </a:spcBef>
            </a:pPr>
            <a:r>
              <a:rPr lang="en-US" b="1" dirty="0"/>
              <a:t>Management</a:t>
            </a:r>
          </a:p>
          <a:p>
            <a:pPr marL="0" indent="0">
              <a:lnSpc>
                <a:spcPts val="2250"/>
              </a:lnSpc>
              <a:spcBef>
                <a:spcPts val="0"/>
              </a:spcBef>
              <a:buNone/>
            </a:pPr>
            <a:endParaRPr lang="en-US" sz="1200" b="1" dirty="0"/>
          </a:p>
          <a:p>
            <a:pPr lvl="1">
              <a:lnSpc>
                <a:spcPts val="2250"/>
              </a:lnSpc>
              <a:spcBef>
                <a:spcPts val="0"/>
              </a:spcBef>
            </a:pPr>
            <a:r>
              <a:rPr lang="en-US" dirty="0"/>
              <a:t>Chuck Travelstead, Chief Executive Officer and Chairman</a:t>
            </a:r>
          </a:p>
          <a:p>
            <a:pPr lvl="1">
              <a:lnSpc>
                <a:spcPts val="2250"/>
              </a:lnSpc>
              <a:spcBef>
                <a:spcPts val="0"/>
              </a:spcBef>
            </a:pPr>
            <a:r>
              <a:rPr lang="en-US" dirty="0"/>
              <a:t>Alan O’Hare, Director of Operations and Technical</a:t>
            </a:r>
          </a:p>
          <a:p>
            <a:pPr lvl="1">
              <a:lnSpc>
                <a:spcPts val="2250"/>
              </a:lnSpc>
              <a:spcBef>
                <a:spcPts val="0"/>
              </a:spcBef>
            </a:pPr>
            <a:r>
              <a:rPr lang="en-US" dirty="0"/>
              <a:t>Monty Hoffman, Geology</a:t>
            </a:r>
          </a:p>
          <a:p>
            <a:pPr lvl="1">
              <a:lnSpc>
                <a:spcPts val="2250"/>
              </a:lnSpc>
              <a:spcBef>
                <a:spcPts val="0"/>
              </a:spcBef>
            </a:pPr>
            <a:r>
              <a:rPr lang="en-US" dirty="0"/>
              <a:t>Adrian O’Hare, Administration</a:t>
            </a:r>
          </a:p>
          <a:p>
            <a:pPr lvl="1">
              <a:lnSpc>
                <a:spcPts val="2250"/>
              </a:lnSpc>
              <a:spcBef>
                <a:spcPts val="0"/>
              </a:spcBef>
            </a:pPr>
            <a:r>
              <a:rPr lang="en-US" dirty="0"/>
              <a:t>Don Kincheloe, Field Superintendent</a:t>
            </a:r>
          </a:p>
          <a:p>
            <a:pPr marL="342900" lvl="1" indent="0">
              <a:lnSpc>
                <a:spcPts val="2250"/>
              </a:lnSpc>
              <a:spcBef>
                <a:spcPts val="0"/>
              </a:spcBef>
              <a:buNone/>
            </a:pPr>
            <a:endParaRPr lang="en-US" dirty="0"/>
          </a:p>
        </p:txBody>
      </p:sp>
      <p:sp>
        <p:nvSpPr>
          <p:cNvPr id="4" name="Date Placeholder 3">
            <a:extLst>
              <a:ext uri="{FF2B5EF4-FFF2-40B4-BE49-F238E27FC236}">
                <a16:creationId xmlns:a16="http://schemas.microsoft.com/office/drawing/2014/main" id="{78FBEBB5-AE95-4468-9B5B-990B760AF5AF}"/>
              </a:ext>
            </a:extLst>
          </p:cNvPr>
          <p:cNvSpPr>
            <a:spLocks noGrp="1"/>
          </p:cNvSpPr>
          <p:nvPr>
            <p:ph type="dt" sz="half" idx="10"/>
          </p:nvPr>
        </p:nvSpPr>
        <p:spPr/>
        <p:txBody>
          <a:bodyPr/>
          <a:lstStyle/>
          <a:p>
            <a:r>
              <a:rPr lang="en-US" dirty="0"/>
              <a:t>August 2024</a:t>
            </a:r>
          </a:p>
        </p:txBody>
      </p:sp>
      <p:sp>
        <p:nvSpPr>
          <p:cNvPr id="5" name="Footer Placeholder 4">
            <a:extLst>
              <a:ext uri="{FF2B5EF4-FFF2-40B4-BE49-F238E27FC236}">
                <a16:creationId xmlns:a16="http://schemas.microsoft.com/office/drawing/2014/main" id="{5532169E-1629-4562-951F-30AD26418ED8}"/>
              </a:ext>
            </a:extLst>
          </p:cNvPr>
          <p:cNvSpPr>
            <a:spLocks noGrp="1"/>
          </p:cNvSpPr>
          <p:nvPr>
            <p:ph type="ftr" sz="quarter" idx="11"/>
          </p:nvPr>
        </p:nvSpPr>
        <p:spPr/>
        <p:txBody>
          <a:bodyPr/>
          <a:lstStyle/>
          <a:p>
            <a:r>
              <a:rPr lang="en-US" dirty="0"/>
              <a:t>Bear River Energy Confidential Presentation</a:t>
            </a:r>
          </a:p>
        </p:txBody>
      </p:sp>
      <p:sp>
        <p:nvSpPr>
          <p:cNvPr id="6" name="Slide Number Placeholder 5">
            <a:extLst>
              <a:ext uri="{FF2B5EF4-FFF2-40B4-BE49-F238E27FC236}">
                <a16:creationId xmlns:a16="http://schemas.microsoft.com/office/drawing/2014/main" id="{105BBF03-0564-47D2-91E6-E3C416D24182}"/>
              </a:ext>
            </a:extLst>
          </p:cNvPr>
          <p:cNvSpPr>
            <a:spLocks noGrp="1"/>
          </p:cNvSpPr>
          <p:nvPr>
            <p:ph type="sldNum" sz="quarter" idx="12"/>
          </p:nvPr>
        </p:nvSpPr>
        <p:spPr/>
        <p:txBody>
          <a:bodyPr/>
          <a:lstStyle/>
          <a:p>
            <a:fld id="{7EA54262-0E32-4F68-B669-F1CCDA32313C}" type="slidenum">
              <a:rPr lang="en-US" smtClean="0"/>
              <a:t>12</a:t>
            </a:fld>
            <a:endParaRPr lang="en-US" dirty="0"/>
          </a:p>
        </p:txBody>
      </p:sp>
      <p:sp>
        <p:nvSpPr>
          <p:cNvPr id="7" name="Content Placeholder 2">
            <a:extLst>
              <a:ext uri="{FF2B5EF4-FFF2-40B4-BE49-F238E27FC236}">
                <a16:creationId xmlns:a16="http://schemas.microsoft.com/office/drawing/2014/main" id="{EC6DDF51-F271-4D00-8916-276F4DCA4E6B}"/>
              </a:ext>
            </a:extLst>
          </p:cNvPr>
          <p:cNvSpPr txBox="1">
            <a:spLocks/>
          </p:cNvSpPr>
          <p:nvPr/>
        </p:nvSpPr>
        <p:spPr>
          <a:xfrm>
            <a:off x="4769351" y="2052584"/>
            <a:ext cx="3836900" cy="3160626"/>
          </a:xfrm>
          <a:prstGeom prst="rect">
            <a:avLst/>
          </a:prstGeom>
          <a:solidFill>
            <a:srgbClr val="FEDA02"/>
          </a:solidFill>
          <a:ln w="3175">
            <a:solidFill>
              <a:schemeClr val="tx1"/>
            </a:solidFill>
          </a:ln>
          <a:effectLst>
            <a:outerShdw blurRad="50800" dist="38100" dir="2700000" algn="tl" rotWithShape="0">
              <a:prstClr val="black">
                <a:alpha val="40000"/>
              </a:prstClr>
            </a:outerShdw>
          </a:effectLst>
        </p:spPr>
        <p:txBody>
          <a:bodyPr vert="horz" lIns="68580" tIns="34290" rIns="68580" bIns="34290" rtlCol="0">
            <a:normAutofit/>
          </a:bodyPr>
          <a:lstStyle>
            <a:lvl1pPr marL="228600" indent="-228600">
              <a:lnSpc>
                <a:spcPts val="3000"/>
              </a:lnSpc>
              <a:spcBef>
                <a:spcPts val="0"/>
              </a:spcBef>
              <a:buSzPct val="85000"/>
              <a:buFont typeface="Wingdings" panose="05000000000000000000" pitchFamily="2" charset="2"/>
              <a:buChar char="Ø"/>
              <a:defRPr lang="en-US" sz="2000" b="1"/>
            </a:lvl1pPr>
            <a:lvl2pPr marL="685800" lvl="1" indent="-228600">
              <a:lnSpc>
                <a:spcPts val="3000"/>
              </a:lnSpc>
              <a:spcBef>
                <a:spcPts val="0"/>
              </a:spcBef>
              <a:buFont typeface="Wingdings" panose="05000000000000000000" pitchFamily="2" charset="2"/>
              <a:buChar char="§"/>
              <a:defRPr lang="en-US"/>
            </a:lvl2pPr>
            <a:lvl3pPr marL="1200150" indent="-285750">
              <a:lnSpc>
                <a:spcPct val="90000"/>
              </a:lnSpc>
              <a:spcBef>
                <a:spcPts val="500"/>
              </a:spcBef>
              <a:buFont typeface="Arial" panose="020B0604020202020204" pitchFamily="34" charset="0"/>
              <a:buChar char="•"/>
              <a:defRPr lang="en-US"/>
            </a:lvl3pPr>
            <a:lvl4pPr indent="0">
              <a:lnSpc>
                <a:spcPct val="90000"/>
              </a:lnSpc>
              <a:spcBef>
                <a:spcPts val="500"/>
              </a:spcBef>
              <a:buFontTx/>
              <a:buNone/>
              <a:defRPr lang="en-US"/>
            </a:lvl4pPr>
            <a:lvl5pPr indent="0">
              <a:lnSpc>
                <a:spcPct val="90000"/>
              </a:lnSpc>
              <a:spcBef>
                <a:spcPts val="500"/>
              </a:spcBef>
              <a:buFontTx/>
              <a:buNone/>
              <a:defRPr lang="en-US"/>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dirty="0"/>
              <a:t>Key Consultants</a:t>
            </a:r>
          </a:p>
          <a:p>
            <a:pPr lvl="1"/>
            <a:r>
              <a:rPr lang="en-US" sz="1350" b="1" dirty="0"/>
              <a:t>Holland and Hart, Legal and Compliance</a:t>
            </a:r>
          </a:p>
          <a:p>
            <a:pPr lvl="1"/>
            <a:r>
              <a:rPr lang="en-US" sz="1350" b="1" dirty="0"/>
              <a:t>Plante Moran, Accounting</a:t>
            </a:r>
          </a:p>
          <a:p>
            <a:pPr lvl="1"/>
            <a:r>
              <a:rPr lang="en-US" sz="1350" b="1" dirty="0"/>
              <a:t>Moss Adams, Tax &amp; Auditing</a:t>
            </a:r>
          </a:p>
          <a:p>
            <a:pPr lvl="1"/>
            <a:r>
              <a:rPr lang="en-US" sz="1350" b="1" dirty="0"/>
              <a:t>IPT Engineering, Engineering &amp; Regulatory</a:t>
            </a:r>
          </a:p>
          <a:p>
            <a:pPr lvl="1"/>
            <a:r>
              <a:rPr lang="en-US" sz="1350" b="1" dirty="0"/>
              <a:t>TCO Land Services &amp; Compliance</a:t>
            </a:r>
          </a:p>
          <a:p>
            <a:pPr lvl="1" defTabSz="457200"/>
            <a:r>
              <a:rPr lang="en-US" sz="1350" b="1" dirty="0"/>
              <a:t>Kathy Stolper, Petrography</a:t>
            </a:r>
          </a:p>
          <a:p>
            <a:pPr lvl="1" defTabSz="457200"/>
            <a:r>
              <a:rPr lang="en-US" sz="1350" b="1" dirty="0"/>
              <a:t>Mike Mullen – Petrophysics</a:t>
            </a:r>
          </a:p>
          <a:p>
            <a:pPr marL="457200" lvl="1" indent="0" defTabSz="457200">
              <a:buNone/>
            </a:pPr>
            <a:endParaRPr lang="en-US" sz="1350" b="1" dirty="0"/>
          </a:p>
          <a:p>
            <a:pPr lvl="1"/>
            <a:endParaRPr lang="en-US" sz="1350" dirty="0"/>
          </a:p>
          <a:p>
            <a:pPr lvl="1"/>
            <a:endParaRPr lang="en-US" sz="1350" dirty="0"/>
          </a:p>
          <a:p>
            <a:endParaRPr lang="en-US" sz="1500" dirty="0"/>
          </a:p>
        </p:txBody>
      </p:sp>
    </p:spTree>
    <p:extLst>
      <p:ext uri="{BB962C8B-B14F-4D97-AF65-F5344CB8AC3E}">
        <p14:creationId xmlns:p14="http://schemas.microsoft.com/office/powerpoint/2010/main" val="2230259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DEE482-A2ED-47E6-B9F5-051676AD445D}"/>
              </a:ext>
            </a:extLst>
          </p:cNvPr>
          <p:cNvSpPr>
            <a:spLocks noGrp="1"/>
          </p:cNvSpPr>
          <p:nvPr>
            <p:ph type="dt" sz="half" idx="10"/>
          </p:nvPr>
        </p:nvSpPr>
        <p:spPr/>
        <p:txBody>
          <a:bodyPr/>
          <a:lstStyle/>
          <a:p>
            <a:r>
              <a:rPr lang="en-US" dirty="0"/>
              <a:t>August 2024</a:t>
            </a:r>
          </a:p>
        </p:txBody>
      </p:sp>
      <p:sp>
        <p:nvSpPr>
          <p:cNvPr id="4" name="Footer Placeholder 3">
            <a:extLst>
              <a:ext uri="{FF2B5EF4-FFF2-40B4-BE49-F238E27FC236}">
                <a16:creationId xmlns:a16="http://schemas.microsoft.com/office/drawing/2014/main" id="{FB7E5113-4D01-4B00-BAF0-F89ADA00A14B}"/>
              </a:ext>
            </a:extLst>
          </p:cNvPr>
          <p:cNvSpPr>
            <a:spLocks noGrp="1"/>
          </p:cNvSpPr>
          <p:nvPr>
            <p:ph type="ftr" sz="quarter" idx="11"/>
          </p:nvPr>
        </p:nvSpPr>
        <p:spPr/>
        <p:txBody>
          <a:bodyPr/>
          <a:lstStyle/>
          <a:p>
            <a:r>
              <a:rPr lang="en-US" dirty="0"/>
              <a:t>Bear River Energy Confidential Presentation</a:t>
            </a:r>
          </a:p>
        </p:txBody>
      </p:sp>
      <p:sp>
        <p:nvSpPr>
          <p:cNvPr id="5" name="Slide Number Placeholder 4">
            <a:extLst>
              <a:ext uri="{FF2B5EF4-FFF2-40B4-BE49-F238E27FC236}">
                <a16:creationId xmlns:a16="http://schemas.microsoft.com/office/drawing/2014/main" id="{FC0CDB7B-70AB-422D-8657-6AF654F09A7B}"/>
              </a:ext>
            </a:extLst>
          </p:cNvPr>
          <p:cNvSpPr>
            <a:spLocks noGrp="1"/>
          </p:cNvSpPr>
          <p:nvPr>
            <p:ph type="sldNum" sz="quarter" idx="12"/>
          </p:nvPr>
        </p:nvSpPr>
        <p:spPr/>
        <p:txBody>
          <a:bodyPr/>
          <a:lstStyle/>
          <a:p>
            <a:fld id="{7EA54262-0E32-4F68-B669-F1CCDA32313C}" type="slidenum">
              <a:rPr lang="en-US" smtClean="0"/>
              <a:t>13</a:t>
            </a:fld>
            <a:endParaRPr lang="en-US" dirty="0"/>
          </a:p>
        </p:txBody>
      </p:sp>
      <p:sp>
        <p:nvSpPr>
          <p:cNvPr id="6" name="Title 5">
            <a:extLst>
              <a:ext uri="{FF2B5EF4-FFF2-40B4-BE49-F238E27FC236}">
                <a16:creationId xmlns:a16="http://schemas.microsoft.com/office/drawing/2014/main" id="{DE4DBF37-B701-4828-B2E3-B0B979F6D386}"/>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Bear River Cash Flow Projection</a:t>
            </a:r>
          </a:p>
        </p:txBody>
      </p:sp>
      <p:graphicFrame>
        <p:nvGraphicFramePr>
          <p:cNvPr id="10" name="Object 9">
            <a:extLst>
              <a:ext uri="{FF2B5EF4-FFF2-40B4-BE49-F238E27FC236}">
                <a16:creationId xmlns:a16="http://schemas.microsoft.com/office/drawing/2014/main" id="{24AE4413-AD2C-5440-FAC8-38FA0B503261}"/>
              </a:ext>
            </a:extLst>
          </p:cNvPr>
          <p:cNvGraphicFramePr>
            <a:graphicFrameLocks noChangeAspect="1"/>
          </p:cNvGraphicFramePr>
          <p:nvPr>
            <p:extLst>
              <p:ext uri="{D42A27DB-BD31-4B8C-83A1-F6EECF244321}">
                <p14:modId xmlns:p14="http://schemas.microsoft.com/office/powerpoint/2010/main" val="513618521"/>
              </p:ext>
            </p:extLst>
          </p:nvPr>
        </p:nvGraphicFramePr>
        <p:xfrm>
          <a:off x="1746537" y="1343818"/>
          <a:ext cx="6077696" cy="5012533"/>
        </p:xfrm>
        <a:graphic>
          <a:graphicData uri="http://schemas.openxmlformats.org/presentationml/2006/ole">
            <mc:AlternateContent xmlns:mc="http://schemas.openxmlformats.org/markup-compatibility/2006">
              <mc:Choice xmlns:v="urn:schemas-microsoft-com:vml" Requires="v">
                <p:oleObj name="Worksheet" r:id="rId2" imgW="10223500" imgH="8432800" progId="Excel.Sheet.12">
                  <p:embed/>
                </p:oleObj>
              </mc:Choice>
              <mc:Fallback>
                <p:oleObj name="Worksheet" r:id="rId2" imgW="10223500" imgH="8432800" progId="Excel.Sheet.12">
                  <p:embed/>
                  <p:pic>
                    <p:nvPicPr>
                      <p:cNvPr id="0" name=""/>
                      <p:cNvPicPr/>
                      <p:nvPr/>
                    </p:nvPicPr>
                    <p:blipFill>
                      <a:blip r:embed="rId3"/>
                      <a:stretch>
                        <a:fillRect/>
                      </a:stretch>
                    </p:blipFill>
                    <p:spPr>
                      <a:xfrm>
                        <a:off x="1746537" y="1343818"/>
                        <a:ext cx="6077696" cy="5012533"/>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D8521310-803F-ECAF-B1B9-8D7DF978C8D3}"/>
              </a:ext>
            </a:extLst>
          </p:cNvPr>
          <p:cNvSpPr txBox="1"/>
          <p:nvPr/>
        </p:nvSpPr>
        <p:spPr>
          <a:xfrm>
            <a:off x="83495" y="1695673"/>
            <a:ext cx="1616096" cy="1323439"/>
          </a:xfrm>
          <a:prstGeom prst="rect">
            <a:avLst/>
          </a:prstGeom>
          <a:noFill/>
          <a:ln>
            <a:solidFill>
              <a:schemeClr val="tx1"/>
            </a:solidFill>
          </a:ln>
        </p:spPr>
        <p:txBody>
          <a:bodyPr wrap="square" rtlCol="0">
            <a:spAutoFit/>
          </a:bodyPr>
          <a:lstStyle/>
          <a:p>
            <a:pPr algn="ctr"/>
            <a:r>
              <a:rPr lang="en-US" sz="1000" b="1" dirty="0"/>
              <a:t>Cash Flow Model uses </a:t>
            </a:r>
          </a:p>
          <a:p>
            <a:pPr algn="ctr"/>
            <a:r>
              <a:rPr lang="en-US" sz="1000" b="1" dirty="0"/>
              <a:t>NY Future’s </a:t>
            </a:r>
          </a:p>
          <a:p>
            <a:pPr algn="ctr"/>
            <a:r>
              <a:rPr lang="en-US" sz="1000" b="1" dirty="0"/>
              <a:t>Oil &amp; Gas Pricing </a:t>
            </a:r>
          </a:p>
          <a:p>
            <a:pPr algn="ctr"/>
            <a:endParaRPr lang="en-US" sz="1000" b="1" dirty="0"/>
          </a:p>
          <a:p>
            <a:pPr algn="ctr"/>
            <a:r>
              <a:rPr lang="en-US" sz="1000" b="1" dirty="0"/>
              <a:t>Dates on next 5 Charts </a:t>
            </a:r>
          </a:p>
          <a:p>
            <a:pPr algn="ctr"/>
            <a:r>
              <a:rPr lang="en-US" sz="1000" b="1" dirty="0"/>
              <a:t>needs to be revised with </a:t>
            </a:r>
          </a:p>
          <a:p>
            <a:pPr algn="ctr"/>
            <a:r>
              <a:rPr lang="en-US" sz="1000" b="1" dirty="0"/>
              <a:t>1</a:t>
            </a:r>
            <a:r>
              <a:rPr lang="en-US" sz="1000" b="1" baseline="30000" dirty="0"/>
              <a:t>st</a:t>
            </a:r>
            <a:r>
              <a:rPr lang="en-US" sz="1000" b="1" dirty="0"/>
              <a:t> year period being  </a:t>
            </a:r>
          </a:p>
          <a:p>
            <a:pPr algn="ctr"/>
            <a:r>
              <a:rPr lang="en-US" sz="1000" b="1" dirty="0"/>
              <a:t>12-31-25 </a:t>
            </a:r>
          </a:p>
        </p:txBody>
      </p:sp>
    </p:spTree>
    <p:extLst>
      <p:ext uri="{BB962C8B-B14F-4D97-AF65-F5344CB8AC3E}">
        <p14:creationId xmlns:p14="http://schemas.microsoft.com/office/powerpoint/2010/main" val="2613763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92E326-A752-4AC3-810F-FAAFF2DBAC8E}"/>
              </a:ext>
            </a:extLst>
          </p:cNvPr>
          <p:cNvSpPr>
            <a:spLocks noGrp="1"/>
          </p:cNvSpPr>
          <p:nvPr>
            <p:ph type="dt" sz="half" idx="10"/>
          </p:nvPr>
        </p:nvSpPr>
        <p:spPr>
          <a:xfrm>
            <a:off x="628650" y="6356351"/>
            <a:ext cx="2057400" cy="365125"/>
          </a:xfrm>
        </p:spPr>
        <p:txBody>
          <a:bodyPr/>
          <a:lstStyle/>
          <a:p>
            <a:r>
              <a:rPr lang="en-US" dirty="0"/>
              <a:t>August 2024</a:t>
            </a:r>
          </a:p>
        </p:txBody>
      </p:sp>
      <p:sp>
        <p:nvSpPr>
          <p:cNvPr id="5" name="Footer Placeholder 4">
            <a:extLst>
              <a:ext uri="{FF2B5EF4-FFF2-40B4-BE49-F238E27FC236}">
                <a16:creationId xmlns:a16="http://schemas.microsoft.com/office/drawing/2014/main" id="{4C1926B6-8964-4F11-A882-1D9C073500F3}"/>
              </a:ext>
            </a:extLst>
          </p:cNvPr>
          <p:cNvSpPr>
            <a:spLocks noGrp="1"/>
          </p:cNvSpPr>
          <p:nvPr>
            <p:ph type="ftr" sz="quarter" idx="11"/>
          </p:nvPr>
        </p:nvSpPr>
        <p:spPr>
          <a:xfrm>
            <a:off x="3028950" y="6356351"/>
            <a:ext cx="3086100" cy="365125"/>
          </a:xfrm>
        </p:spPr>
        <p:txBody>
          <a:bodyPr/>
          <a:lstStyle/>
          <a:p>
            <a:r>
              <a:rPr lang="en-US" dirty="0"/>
              <a:t>Bear River Energy Confidential Presentation</a:t>
            </a:r>
          </a:p>
        </p:txBody>
      </p:sp>
      <p:sp>
        <p:nvSpPr>
          <p:cNvPr id="6" name="Slide Number Placeholder 5">
            <a:extLst>
              <a:ext uri="{FF2B5EF4-FFF2-40B4-BE49-F238E27FC236}">
                <a16:creationId xmlns:a16="http://schemas.microsoft.com/office/drawing/2014/main" id="{FF64D41B-789B-444C-BF4A-5A621BC6A99B}"/>
              </a:ext>
            </a:extLst>
          </p:cNvPr>
          <p:cNvSpPr>
            <a:spLocks noGrp="1"/>
          </p:cNvSpPr>
          <p:nvPr>
            <p:ph type="sldNum" sz="quarter" idx="12"/>
          </p:nvPr>
        </p:nvSpPr>
        <p:spPr>
          <a:xfrm>
            <a:off x="6457950" y="6356351"/>
            <a:ext cx="2057400" cy="365125"/>
          </a:xfrm>
        </p:spPr>
        <p:txBody>
          <a:bodyPr/>
          <a:lstStyle/>
          <a:p>
            <a:fld id="{7EA54262-0E32-4F68-B669-F1CCDA32313C}" type="slidenum">
              <a:rPr lang="en-US" smtClean="0"/>
              <a:pPr/>
              <a:t>14</a:t>
            </a:fld>
            <a:endParaRPr lang="en-US" dirty="0"/>
          </a:p>
        </p:txBody>
      </p:sp>
      <p:sp>
        <p:nvSpPr>
          <p:cNvPr id="2" name="Title 1">
            <a:extLst>
              <a:ext uri="{FF2B5EF4-FFF2-40B4-BE49-F238E27FC236}">
                <a16:creationId xmlns:a16="http://schemas.microsoft.com/office/drawing/2014/main" id="{E50F2D08-F636-4F03-82B6-31E2C050AD11}"/>
              </a:ext>
            </a:extLst>
          </p:cNvPr>
          <p:cNvSpPr>
            <a:spLocks noGrp="1"/>
          </p:cNvSpPr>
          <p:nvPr>
            <p:ph type="title"/>
          </p:nvPr>
        </p:nvSpPr>
        <p:spPr>
          <a:xfrm>
            <a:off x="478043" y="18255"/>
            <a:ext cx="7886700" cy="1325563"/>
          </a:xfrm>
        </p:spPr>
        <p:txBody>
          <a:bodyPr/>
          <a:lstStyle/>
          <a:p>
            <a:r>
              <a:rPr lang="en-US" dirty="0">
                <a:effectLst>
                  <a:outerShdw blurRad="38100" dist="38100" dir="2700000" algn="tl">
                    <a:srgbClr val="000000">
                      <a:alpha val="43137"/>
                    </a:srgbClr>
                  </a:outerShdw>
                </a:effectLst>
              </a:rPr>
              <a:t>Five Year Production Forecast</a:t>
            </a:r>
          </a:p>
        </p:txBody>
      </p:sp>
      <p:pic>
        <p:nvPicPr>
          <p:cNvPr id="3" name="Picture 2">
            <a:extLst>
              <a:ext uri="{FF2B5EF4-FFF2-40B4-BE49-F238E27FC236}">
                <a16:creationId xmlns:a16="http://schemas.microsoft.com/office/drawing/2014/main" id="{11414985-FEA1-242E-8697-5E29A54CB9C4}"/>
              </a:ext>
            </a:extLst>
          </p:cNvPr>
          <p:cNvPicPr>
            <a:picLocks noChangeAspect="1"/>
          </p:cNvPicPr>
          <p:nvPr/>
        </p:nvPicPr>
        <p:blipFill>
          <a:blip r:embed="rId2"/>
          <a:stretch>
            <a:fillRect/>
          </a:stretch>
        </p:blipFill>
        <p:spPr>
          <a:xfrm>
            <a:off x="1221198" y="1491449"/>
            <a:ext cx="6701603" cy="4864902"/>
          </a:xfrm>
          <a:prstGeom prst="rect">
            <a:avLst/>
          </a:prstGeom>
        </p:spPr>
      </p:pic>
    </p:spTree>
    <p:extLst>
      <p:ext uri="{BB962C8B-B14F-4D97-AF65-F5344CB8AC3E}">
        <p14:creationId xmlns:p14="http://schemas.microsoft.com/office/powerpoint/2010/main" val="23755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92E326-A752-4AC3-810F-FAAFF2DBAC8E}"/>
              </a:ext>
            </a:extLst>
          </p:cNvPr>
          <p:cNvSpPr>
            <a:spLocks noGrp="1"/>
          </p:cNvSpPr>
          <p:nvPr>
            <p:ph type="dt" sz="half" idx="10"/>
          </p:nvPr>
        </p:nvSpPr>
        <p:spPr>
          <a:xfrm>
            <a:off x="628650" y="6356351"/>
            <a:ext cx="2057400" cy="365125"/>
          </a:xfrm>
        </p:spPr>
        <p:txBody>
          <a:bodyPr/>
          <a:lstStyle/>
          <a:p>
            <a:r>
              <a:rPr lang="en-US" dirty="0"/>
              <a:t>August 2024</a:t>
            </a:r>
          </a:p>
        </p:txBody>
      </p:sp>
      <p:sp>
        <p:nvSpPr>
          <p:cNvPr id="5" name="Footer Placeholder 4">
            <a:extLst>
              <a:ext uri="{FF2B5EF4-FFF2-40B4-BE49-F238E27FC236}">
                <a16:creationId xmlns:a16="http://schemas.microsoft.com/office/drawing/2014/main" id="{4C1926B6-8964-4F11-A882-1D9C073500F3}"/>
              </a:ext>
            </a:extLst>
          </p:cNvPr>
          <p:cNvSpPr>
            <a:spLocks noGrp="1"/>
          </p:cNvSpPr>
          <p:nvPr>
            <p:ph type="ftr" sz="quarter" idx="11"/>
          </p:nvPr>
        </p:nvSpPr>
        <p:spPr>
          <a:xfrm>
            <a:off x="3028950" y="6356351"/>
            <a:ext cx="3086100" cy="365125"/>
          </a:xfrm>
        </p:spPr>
        <p:txBody>
          <a:bodyPr/>
          <a:lstStyle/>
          <a:p>
            <a:r>
              <a:rPr lang="en-US" dirty="0"/>
              <a:t>Bear River Energy Confidential Presentation</a:t>
            </a:r>
          </a:p>
        </p:txBody>
      </p:sp>
      <p:sp>
        <p:nvSpPr>
          <p:cNvPr id="6" name="Slide Number Placeholder 5">
            <a:extLst>
              <a:ext uri="{FF2B5EF4-FFF2-40B4-BE49-F238E27FC236}">
                <a16:creationId xmlns:a16="http://schemas.microsoft.com/office/drawing/2014/main" id="{FF64D41B-789B-444C-BF4A-5A621BC6A99B}"/>
              </a:ext>
            </a:extLst>
          </p:cNvPr>
          <p:cNvSpPr>
            <a:spLocks noGrp="1"/>
          </p:cNvSpPr>
          <p:nvPr>
            <p:ph type="sldNum" sz="quarter" idx="12"/>
          </p:nvPr>
        </p:nvSpPr>
        <p:spPr>
          <a:xfrm>
            <a:off x="6457950" y="6356351"/>
            <a:ext cx="2057400" cy="365125"/>
          </a:xfrm>
        </p:spPr>
        <p:txBody>
          <a:bodyPr/>
          <a:lstStyle/>
          <a:p>
            <a:fld id="{7EA54262-0E32-4F68-B669-F1CCDA32313C}" type="slidenum">
              <a:rPr lang="en-US" smtClean="0"/>
              <a:pPr/>
              <a:t>15</a:t>
            </a:fld>
            <a:endParaRPr lang="en-US" dirty="0"/>
          </a:p>
        </p:txBody>
      </p:sp>
      <p:sp>
        <p:nvSpPr>
          <p:cNvPr id="2" name="Title 1">
            <a:extLst>
              <a:ext uri="{FF2B5EF4-FFF2-40B4-BE49-F238E27FC236}">
                <a16:creationId xmlns:a16="http://schemas.microsoft.com/office/drawing/2014/main" id="{E50F2D08-F636-4F03-82B6-31E2C050AD11}"/>
              </a:ext>
            </a:extLst>
          </p:cNvPr>
          <p:cNvSpPr>
            <a:spLocks noGrp="1"/>
          </p:cNvSpPr>
          <p:nvPr>
            <p:ph type="title"/>
          </p:nvPr>
        </p:nvSpPr>
        <p:spPr>
          <a:xfrm>
            <a:off x="478043" y="18255"/>
            <a:ext cx="7886700" cy="1325563"/>
          </a:xfrm>
        </p:spPr>
        <p:txBody>
          <a:bodyPr/>
          <a:lstStyle/>
          <a:p>
            <a:r>
              <a:rPr lang="en-US" dirty="0">
                <a:effectLst>
                  <a:outerShdw blurRad="38100" dist="38100" dir="2700000" algn="tl">
                    <a:srgbClr val="000000">
                      <a:alpha val="43137"/>
                    </a:srgbClr>
                  </a:outerShdw>
                </a:effectLst>
              </a:rPr>
              <a:t>Five Year Revenue Forecast</a:t>
            </a:r>
          </a:p>
        </p:txBody>
      </p:sp>
      <p:pic>
        <p:nvPicPr>
          <p:cNvPr id="3" name="Picture 2">
            <a:extLst>
              <a:ext uri="{FF2B5EF4-FFF2-40B4-BE49-F238E27FC236}">
                <a16:creationId xmlns:a16="http://schemas.microsoft.com/office/drawing/2014/main" id="{1658B7D9-1579-7E51-BBD2-BB9159D62CEE}"/>
              </a:ext>
            </a:extLst>
          </p:cNvPr>
          <p:cNvPicPr>
            <a:picLocks noChangeAspect="1"/>
          </p:cNvPicPr>
          <p:nvPr/>
        </p:nvPicPr>
        <p:blipFill>
          <a:blip r:embed="rId2"/>
          <a:stretch>
            <a:fillRect/>
          </a:stretch>
        </p:blipFill>
        <p:spPr>
          <a:xfrm>
            <a:off x="1235746" y="1512570"/>
            <a:ext cx="6672507" cy="4843781"/>
          </a:xfrm>
          <a:prstGeom prst="rect">
            <a:avLst/>
          </a:prstGeom>
        </p:spPr>
      </p:pic>
    </p:spTree>
    <p:extLst>
      <p:ext uri="{BB962C8B-B14F-4D97-AF65-F5344CB8AC3E}">
        <p14:creationId xmlns:p14="http://schemas.microsoft.com/office/powerpoint/2010/main" val="3433180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92E326-A752-4AC3-810F-FAAFF2DBAC8E}"/>
              </a:ext>
            </a:extLst>
          </p:cNvPr>
          <p:cNvSpPr>
            <a:spLocks noGrp="1"/>
          </p:cNvSpPr>
          <p:nvPr>
            <p:ph type="dt" sz="half" idx="10"/>
          </p:nvPr>
        </p:nvSpPr>
        <p:spPr>
          <a:xfrm>
            <a:off x="628650" y="6356351"/>
            <a:ext cx="2057400" cy="365125"/>
          </a:xfrm>
        </p:spPr>
        <p:txBody>
          <a:bodyPr/>
          <a:lstStyle/>
          <a:p>
            <a:r>
              <a:rPr lang="en-US" dirty="0"/>
              <a:t> August 2024</a:t>
            </a:r>
          </a:p>
        </p:txBody>
      </p:sp>
      <p:sp>
        <p:nvSpPr>
          <p:cNvPr id="5" name="Footer Placeholder 4">
            <a:extLst>
              <a:ext uri="{FF2B5EF4-FFF2-40B4-BE49-F238E27FC236}">
                <a16:creationId xmlns:a16="http://schemas.microsoft.com/office/drawing/2014/main" id="{4C1926B6-8964-4F11-A882-1D9C073500F3}"/>
              </a:ext>
            </a:extLst>
          </p:cNvPr>
          <p:cNvSpPr>
            <a:spLocks noGrp="1"/>
          </p:cNvSpPr>
          <p:nvPr>
            <p:ph type="ftr" sz="quarter" idx="11"/>
          </p:nvPr>
        </p:nvSpPr>
        <p:spPr>
          <a:xfrm>
            <a:off x="3028950" y="6356351"/>
            <a:ext cx="3086100" cy="365125"/>
          </a:xfrm>
        </p:spPr>
        <p:txBody>
          <a:bodyPr/>
          <a:lstStyle/>
          <a:p>
            <a:r>
              <a:rPr lang="en-US" dirty="0"/>
              <a:t>Bear River Energy Confidential Presentation</a:t>
            </a:r>
          </a:p>
        </p:txBody>
      </p:sp>
      <p:sp>
        <p:nvSpPr>
          <p:cNvPr id="6" name="Slide Number Placeholder 5">
            <a:extLst>
              <a:ext uri="{FF2B5EF4-FFF2-40B4-BE49-F238E27FC236}">
                <a16:creationId xmlns:a16="http://schemas.microsoft.com/office/drawing/2014/main" id="{FF64D41B-789B-444C-BF4A-5A621BC6A99B}"/>
              </a:ext>
            </a:extLst>
          </p:cNvPr>
          <p:cNvSpPr>
            <a:spLocks noGrp="1"/>
          </p:cNvSpPr>
          <p:nvPr>
            <p:ph type="sldNum" sz="quarter" idx="12"/>
          </p:nvPr>
        </p:nvSpPr>
        <p:spPr>
          <a:xfrm>
            <a:off x="6457950" y="6356351"/>
            <a:ext cx="2057400" cy="365125"/>
          </a:xfrm>
        </p:spPr>
        <p:txBody>
          <a:bodyPr/>
          <a:lstStyle/>
          <a:p>
            <a:fld id="{7EA54262-0E32-4F68-B669-F1CCDA32313C}" type="slidenum">
              <a:rPr lang="en-US" smtClean="0"/>
              <a:pPr/>
              <a:t>16</a:t>
            </a:fld>
            <a:endParaRPr lang="en-US" dirty="0"/>
          </a:p>
        </p:txBody>
      </p:sp>
      <p:sp>
        <p:nvSpPr>
          <p:cNvPr id="2" name="Title 1">
            <a:extLst>
              <a:ext uri="{FF2B5EF4-FFF2-40B4-BE49-F238E27FC236}">
                <a16:creationId xmlns:a16="http://schemas.microsoft.com/office/drawing/2014/main" id="{E50F2D08-F636-4F03-82B6-31E2C050AD11}"/>
              </a:ext>
            </a:extLst>
          </p:cNvPr>
          <p:cNvSpPr>
            <a:spLocks noGrp="1"/>
          </p:cNvSpPr>
          <p:nvPr>
            <p:ph type="title"/>
          </p:nvPr>
        </p:nvSpPr>
        <p:spPr>
          <a:xfrm>
            <a:off x="478043" y="18255"/>
            <a:ext cx="7886700" cy="1325563"/>
          </a:xfrm>
        </p:spPr>
        <p:txBody>
          <a:bodyPr/>
          <a:lstStyle/>
          <a:p>
            <a:r>
              <a:rPr lang="en-US" dirty="0">
                <a:effectLst>
                  <a:outerShdw blurRad="38100" dist="38100" dir="2700000" algn="tl">
                    <a:srgbClr val="000000">
                      <a:alpha val="43137"/>
                    </a:srgbClr>
                  </a:outerShdw>
                </a:effectLst>
              </a:rPr>
              <a:t>Five Year Cash Flow Forecast</a:t>
            </a:r>
          </a:p>
        </p:txBody>
      </p:sp>
      <p:pic>
        <p:nvPicPr>
          <p:cNvPr id="3" name="Picture 2">
            <a:extLst>
              <a:ext uri="{FF2B5EF4-FFF2-40B4-BE49-F238E27FC236}">
                <a16:creationId xmlns:a16="http://schemas.microsoft.com/office/drawing/2014/main" id="{48EA4C5A-056B-6275-03D2-CBBB4AD0F5D2}"/>
              </a:ext>
            </a:extLst>
          </p:cNvPr>
          <p:cNvPicPr>
            <a:picLocks noChangeAspect="1"/>
          </p:cNvPicPr>
          <p:nvPr/>
        </p:nvPicPr>
        <p:blipFill>
          <a:blip r:embed="rId2"/>
          <a:stretch>
            <a:fillRect/>
          </a:stretch>
        </p:blipFill>
        <p:spPr>
          <a:xfrm>
            <a:off x="1212028" y="1476841"/>
            <a:ext cx="6719944" cy="4879510"/>
          </a:xfrm>
          <a:prstGeom prst="rect">
            <a:avLst/>
          </a:prstGeom>
        </p:spPr>
      </p:pic>
    </p:spTree>
    <p:extLst>
      <p:ext uri="{BB962C8B-B14F-4D97-AF65-F5344CB8AC3E}">
        <p14:creationId xmlns:p14="http://schemas.microsoft.com/office/powerpoint/2010/main" val="985970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F78344-B4A5-43F0-AF67-3D0E3F14ADD7}"/>
              </a:ext>
            </a:extLst>
          </p:cNvPr>
          <p:cNvSpPr>
            <a:spLocks noGrp="1"/>
          </p:cNvSpPr>
          <p:nvPr>
            <p:ph type="dt" sz="half" idx="10"/>
          </p:nvPr>
        </p:nvSpPr>
        <p:spPr/>
        <p:txBody>
          <a:bodyPr/>
          <a:lstStyle/>
          <a:p>
            <a:r>
              <a:rPr lang="en-US" dirty="0"/>
              <a:t>August 2024</a:t>
            </a:r>
          </a:p>
        </p:txBody>
      </p:sp>
      <p:sp>
        <p:nvSpPr>
          <p:cNvPr id="4" name="Footer Placeholder 3">
            <a:extLst>
              <a:ext uri="{FF2B5EF4-FFF2-40B4-BE49-F238E27FC236}">
                <a16:creationId xmlns:a16="http://schemas.microsoft.com/office/drawing/2014/main" id="{4718315C-D4A1-4CB3-B88C-6248ED3E75E7}"/>
              </a:ext>
            </a:extLst>
          </p:cNvPr>
          <p:cNvSpPr>
            <a:spLocks noGrp="1"/>
          </p:cNvSpPr>
          <p:nvPr>
            <p:ph type="ftr" sz="quarter" idx="11"/>
          </p:nvPr>
        </p:nvSpPr>
        <p:spPr/>
        <p:txBody>
          <a:bodyPr/>
          <a:lstStyle/>
          <a:p>
            <a:r>
              <a:rPr lang="en-US" dirty="0"/>
              <a:t>Bear River Energy Confidential Presentation</a:t>
            </a:r>
          </a:p>
        </p:txBody>
      </p:sp>
      <p:sp>
        <p:nvSpPr>
          <p:cNvPr id="5" name="Slide Number Placeholder 4">
            <a:extLst>
              <a:ext uri="{FF2B5EF4-FFF2-40B4-BE49-F238E27FC236}">
                <a16:creationId xmlns:a16="http://schemas.microsoft.com/office/drawing/2014/main" id="{178E817E-9CA2-4A40-A687-3314A798F40B}"/>
              </a:ext>
            </a:extLst>
          </p:cNvPr>
          <p:cNvSpPr>
            <a:spLocks noGrp="1"/>
          </p:cNvSpPr>
          <p:nvPr>
            <p:ph type="sldNum" sz="quarter" idx="12"/>
          </p:nvPr>
        </p:nvSpPr>
        <p:spPr/>
        <p:txBody>
          <a:bodyPr/>
          <a:lstStyle/>
          <a:p>
            <a:fld id="{7EA54262-0E32-4F68-B669-F1CCDA32313C}" type="slidenum">
              <a:rPr lang="en-US" smtClean="0"/>
              <a:t>17</a:t>
            </a:fld>
            <a:endParaRPr lang="en-US" dirty="0"/>
          </a:p>
        </p:txBody>
      </p:sp>
      <p:sp>
        <p:nvSpPr>
          <p:cNvPr id="6" name="Title 5">
            <a:extLst>
              <a:ext uri="{FF2B5EF4-FFF2-40B4-BE49-F238E27FC236}">
                <a16:creationId xmlns:a16="http://schemas.microsoft.com/office/drawing/2014/main" id="{6E613CEB-9738-42D2-9AC3-04A5EF006FEB}"/>
              </a:ext>
            </a:extLst>
          </p:cNvPr>
          <p:cNvSpPr>
            <a:spLocks noGrp="1"/>
          </p:cNvSpPr>
          <p:nvPr>
            <p:ph type="title"/>
          </p:nvPr>
        </p:nvSpPr>
        <p:spPr/>
        <p:txBody>
          <a:bodyPr/>
          <a:lstStyle/>
          <a:p>
            <a:r>
              <a:rPr lang="en-US" sz="2000" dirty="0"/>
              <a:t>Five Year Cashflow after CapEx to Debt Service</a:t>
            </a:r>
          </a:p>
        </p:txBody>
      </p:sp>
      <p:pic>
        <p:nvPicPr>
          <p:cNvPr id="2" name="Picture 1">
            <a:extLst>
              <a:ext uri="{FF2B5EF4-FFF2-40B4-BE49-F238E27FC236}">
                <a16:creationId xmlns:a16="http://schemas.microsoft.com/office/drawing/2014/main" id="{02F23B62-D61D-B1C6-FFDD-DBB7FA6F068F}"/>
              </a:ext>
            </a:extLst>
          </p:cNvPr>
          <p:cNvPicPr>
            <a:picLocks noChangeAspect="1"/>
          </p:cNvPicPr>
          <p:nvPr/>
        </p:nvPicPr>
        <p:blipFill>
          <a:blip r:embed="rId2"/>
          <a:stretch>
            <a:fillRect/>
          </a:stretch>
        </p:blipFill>
        <p:spPr>
          <a:xfrm>
            <a:off x="1287488" y="1586428"/>
            <a:ext cx="6569023" cy="4769923"/>
          </a:xfrm>
          <a:prstGeom prst="rect">
            <a:avLst/>
          </a:prstGeom>
        </p:spPr>
      </p:pic>
    </p:spTree>
    <p:extLst>
      <p:ext uri="{BB962C8B-B14F-4D97-AF65-F5344CB8AC3E}">
        <p14:creationId xmlns:p14="http://schemas.microsoft.com/office/powerpoint/2010/main" val="1186224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D26B71-B2D0-45F1-A760-C7307587DD3E}"/>
              </a:ext>
            </a:extLst>
          </p:cNvPr>
          <p:cNvSpPr>
            <a:spLocks noGrp="1"/>
          </p:cNvSpPr>
          <p:nvPr>
            <p:ph type="dt" sz="half" idx="10"/>
          </p:nvPr>
        </p:nvSpPr>
        <p:spPr>
          <a:xfrm>
            <a:off x="628650" y="6356351"/>
            <a:ext cx="2057400" cy="365125"/>
          </a:xfrm>
        </p:spPr>
        <p:txBody>
          <a:bodyPr/>
          <a:lstStyle/>
          <a:p>
            <a:r>
              <a:rPr lang="en-US" dirty="0"/>
              <a:t>August 2024</a:t>
            </a:r>
          </a:p>
        </p:txBody>
      </p:sp>
      <p:sp>
        <p:nvSpPr>
          <p:cNvPr id="5" name="Footer Placeholder 4">
            <a:extLst>
              <a:ext uri="{FF2B5EF4-FFF2-40B4-BE49-F238E27FC236}">
                <a16:creationId xmlns:a16="http://schemas.microsoft.com/office/drawing/2014/main" id="{9F380B8D-9FD8-4718-8631-1633508DF96F}"/>
              </a:ext>
            </a:extLst>
          </p:cNvPr>
          <p:cNvSpPr>
            <a:spLocks noGrp="1"/>
          </p:cNvSpPr>
          <p:nvPr>
            <p:ph type="ftr" sz="quarter" idx="11"/>
          </p:nvPr>
        </p:nvSpPr>
        <p:spPr>
          <a:xfrm>
            <a:off x="3028950" y="6356351"/>
            <a:ext cx="3086100" cy="365125"/>
          </a:xfrm>
        </p:spPr>
        <p:txBody>
          <a:bodyPr/>
          <a:lstStyle/>
          <a:p>
            <a:r>
              <a:rPr lang="en-US" dirty="0"/>
              <a:t>Bear River Energy Confidential Presentation</a:t>
            </a:r>
          </a:p>
        </p:txBody>
      </p:sp>
      <p:sp>
        <p:nvSpPr>
          <p:cNvPr id="6" name="Slide Number Placeholder 5">
            <a:extLst>
              <a:ext uri="{FF2B5EF4-FFF2-40B4-BE49-F238E27FC236}">
                <a16:creationId xmlns:a16="http://schemas.microsoft.com/office/drawing/2014/main" id="{21ABC527-E393-4D7E-9941-077FD935E47E}"/>
              </a:ext>
            </a:extLst>
          </p:cNvPr>
          <p:cNvSpPr>
            <a:spLocks noGrp="1"/>
          </p:cNvSpPr>
          <p:nvPr>
            <p:ph type="sldNum" sz="quarter" idx="12"/>
          </p:nvPr>
        </p:nvSpPr>
        <p:spPr>
          <a:xfrm>
            <a:off x="6457950" y="6356351"/>
            <a:ext cx="2057400" cy="365125"/>
          </a:xfrm>
        </p:spPr>
        <p:txBody>
          <a:bodyPr/>
          <a:lstStyle/>
          <a:p>
            <a:fld id="{7EA54262-0E32-4F68-B669-F1CCDA32313C}" type="slidenum">
              <a:rPr lang="en-US" smtClean="0"/>
              <a:pPr/>
              <a:t>2</a:t>
            </a:fld>
            <a:endParaRPr lang="en-US" dirty="0"/>
          </a:p>
        </p:txBody>
      </p:sp>
      <p:sp>
        <p:nvSpPr>
          <p:cNvPr id="2" name="Title 1">
            <a:extLst>
              <a:ext uri="{FF2B5EF4-FFF2-40B4-BE49-F238E27FC236}">
                <a16:creationId xmlns:a16="http://schemas.microsoft.com/office/drawing/2014/main" id="{CB9C6370-1C2D-4A3F-839D-F72171600F71}"/>
              </a:ext>
            </a:extLst>
          </p:cNvPr>
          <p:cNvSpPr>
            <a:spLocks noGrp="1"/>
          </p:cNvSpPr>
          <p:nvPr>
            <p:ph type="title"/>
          </p:nvPr>
        </p:nvSpPr>
        <p:spPr>
          <a:xfrm>
            <a:off x="478043" y="18255"/>
            <a:ext cx="7886700" cy="1325563"/>
          </a:xfrm>
        </p:spPr>
        <p:txBody>
          <a:bodyPr>
            <a:normAutofit/>
          </a:bodyPr>
          <a:lstStyle/>
          <a:p>
            <a:r>
              <a:rPr lang="en-US" dirty="0">
                <a:effectLst>
                  <a:outerShdw blurRad="38100" dist="38100" dir="2700000" algn="tl">
                    <a:srgbClr val="000000">
                      <a:alpha val="43137"/>
                    </a:srgbClr>
                  </a:outerShdw>
                </a:effectLst>
              </a:rPr>
              <a:t>Legal Disclaimer</a:t>
            </a:r>
          </a:p>
        </p:txBody>
      </p:sp>
      <p:sp>
        <p:nvSpPr>
          <p:cNvPr id="8" name="TextBox 7">
            <a:extLst>
              <a:ext uri="{FF2B5EF4-FFF2-40B4-BE49-F238E27FC236}">
                <a16:creationId xmlns:a16="http://schemas.microsoft.com/office/drawing/2014/main" id="{70E9B1FA-066C-47C1-821E-9D98062BF335}"/>
              </a:ext>
            </a:extLst>
          </p:cNvPr>
          <p:cNvSpPr txBox="1"/>
          <p:nvPr/>
        </p:nvSpPr>
        <p:spPr>
          <a:xfrm>
            <a:off x="1092759" y="1732037"/>
            <a:ext cx="7099160" cy="4431983"/>
          </a:xfrm>
          <a:prstGeom prst="rect">
            <a:avLst/>
          </a:prstGeom>
          <a:solidFill>
            <a:schemeClr val="bg1">
              <a:lumMod val="85000"/>
            </a:schemeClr>
          </a:solidFill>
        </p:spPr>
        <p:txBody>
          <a:bodyPr wrap="square">
            <a:spAutoFit/>
          </a:bodyPr>
          <a:lstStyle/>
          <a:p>
            <a:pPr>
              <a:spcBef>
                <a:spcPts val="900"/>
              </a:spcBef>
            </a:pPr>
            <a:r>
              <a:rPr lang="en-US" sz="1200" dirty="0"/>
              <a:t>This presentation does not constitute, or form part of or contain any invitation or offer to any person to underwrite, subscribe for, otherwise acquire, or dispose of any shares in Bear River Energy LLC (“BRE”), or advise persons to do so in any jurisdiction, nor shall it, or any part of it, form the basis or be relied on in any connection with or act as an inducement to enter into any contract or commitment, therefore.</a:t>
            </a:r>
            <a:endParaRPr lang="en-US" sz="1200" dirty="0">
              <a:solidFill>
                <a:schemeClr val="bg2">
                  <a:lumMod val="60000"/>
                  <a:lumOff val="40000"/>
                </a:schemeClr>
              </a:solidFill>
              <a:cs typeface="Arial" charset="0"/>
            </a:endParaRPr>
          </a:p>
          <a:p>
            <a:pPr>
              <a:spcBef>
                <a:spcPts val="900"/>
              </a:spcBef>
            </a:pPr>
            <a:r>
              <a:rPr lang="en-US" sz="1200" dirty="0">
                <a:cs typeface="Arial" charset="0"/>
              </a:rPr>
              <a:t>No reliance may be placed for any purpose whatsoever on the information or opinions contained in this presentation or on any other document or oral statement or on the completeness, accuracy or fairness of any such information and/or opinions.</a:t>
            </a:r>
          </a:p>
          <a:p>
            <a:pPr>
              <a:spcBef>
                <a:spcPts val="900"/>
              </a:spcBef>
            </a:pPr>
            <a:r>
              <a:rPr lang="en-US" sz="1200" dirty="0">
                <a:cs typeface="Arial" charset="0"/>
              </a:rPr>
              <a:t>No undertaking, representation, warranty or other assurance, express or implied, is made or given by or on behalf of BRE or any of its respective directors, employees or advisers, as to the accuracy or completeness of the information or opinions contained in this presentation, and (save in the case of fraud) no responsibility or liability is accepted by any of them for any such information or opinions or for any errors, omissions, misstatements, negligence or otherwise contained or referred to in this presentation.</a:t>
            </a:r>
          </a:p>
          <a:p>
            <a:pPr>
              <a:spcBef>
                <a:spcPts val="900"/>
              </a:spcBef>
            </a:pPr>
            <a:r>
              <a:rPr lang="en-US" sz="1200" dirty="0">
                <a:cs typeface="Arial" charset="0"/>
              </a:rPr>
              <a:t>The slides and the accompanying verbal presentation are confidential, and the slides are being supplied to you solely for your information and may not be reproduced or distributed to any other person or published, in whole or in part, for any reason.</a:t>
            </a:r>
          </a:p>
          <a:p>
            <a:pPr>
              <a:spcBef>
                <a:spcPts val="900"/>
              </a:spcBef>
            </a:pPr>
            <a:r>
              <a:rPr lang="en-US" sz="1200" dirty="0">
                <a:cs typeface="Arial" charset="0"/>
              </a:rPr>
              <a:t>The slides contain forward-looking statements, including in relation to BRE’s proposed strategy, plans and objectives. These forward-looking statements are applicable only at the date of this presentation. Such forward looking statements involve known and unknown risks, uncertainties and other important factors beyond the control of BRE that could cause the actual performance or achievements of BRE to be materially different from such forward-looking statements. Accordingly, you should not rely on any forward-looking statements and BRE accepts no obligation to disseminate any updates or revisions to such forward-looking statements.</a:t>
            </a:r>
          </a:p>
        </p:txBody>
      </p:sp>
    </p:spTree>
    <p:extLst>
      <p:ext uri="{BB962C8B-B14F-4D97-AF65-F5344CB8AC3E}">
        <p14:creationId xmlns:p14="http://schemas.microsoft.com/office/powerpoint/2010/main" val="2873171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EC2F80-E4B9-4503-A8D6-7E1C7E685F2A}"/>
              </a:ext>
            </a:extLst>
          </p:cNvPr>
          <p:cNvSpPr>
            <a:spLocks noGrp="1"/>
          </p:cNvSpPr>
          <p:nvPr>
            <p:ph type="dt" sz="half" idx="10"/>
          </p:nvPr>
        </p:nvSpPr>
        <p:spPr/>
        <p:txBody>
          <a:bodyPr/>
          <a:lstStyle/>
          <a:p>
            <a:r>
              <a:rPr lang="en-US" dirty="0"/>
              <a:t>August 2024</a:t>
            </a:r>
          </a:p>
        </p:txBody>
      </p:sp>
      <p:sp>
        <p:nvSpPr>
          <p:cNvPr id="4" name="Footer Placeholder 3">
            <a:extLst>
              <a:ext uri="{FF2B5EF4-FFF2-40B4-BE49-F238E27FC236}">
                <a16:creationId xmlns:a16="http://schemas.microsoft.com/office/drawing/2014/main" id="{3A9D26A3-281A-4681-B5C4-F304D19D51D7}"/>
              </a:ext>
            </a:extLst>
          </p:cNvPr>
          <p:cNvSpPr>
            <a:spLocks noGrp="1"/>
          </p:cNvSpPr>
          <p:nvPr>
            <p:ph type="ftr" sz="quarter" idx="11"/>
          </p:nvPr>
        </p:nvSpPr>
        <p:spPr/>
        <p:txBody>
          <a:bodyPr/>
          <a:lstStyle/>
          <a:p>
            <a:r>
              <a:rPr lang="en-US" dirty="0"/>
              <a:t>Bear River Energy Confidential Presentation</a:t>
            </a:r>
          </a:p>
        </p:txBody>
      </p:sp>
      <p:sp>
        <p:nvSpPr>
          <p:cNvPr id="5" name="Slide Number Placeholder 4">
            <a:extLst>
              <a:ext uri="{FF2B5EF4-FFF2-40B4-BE49-F238E27FC236}">
                <a16:creationId xmlns:a16="http://schemas.microsoft.com/office/drawing/2014/main" id="{663FBBAF-04E1-4AA2-AE84-DFD021D056CC}"/>
              </a:ext>
            </a:extLst>
          </p:cNvPr>
          <p:cNvSpPr>
            <a:spLocks noGrp="1"/>
          </p:cNvSpPr>
          <p:nvPr>
            <p:ph type="sldNum" sz="quarter" idx="12"/>
          </p:nvPr>
        </p:nvSpPr>
        <p:spPr/>
        <p:txBody>
          <a:bodyPr/>
          <a:lstStyle/>
          <a:p>
            <a:fld id="{7EA54262-0E32-4F68-B669-F1CCDA32313C}" type="slidenum">
              <a:rPr lang="en-US" smtClean="0"/>
              <a:t>3</a:t>
            </a:fld>
            <a:endParaRPr lang="en-US" dirty="0"/>
          </a:p>
        </p:txBody>
      </p:sp>
      <p:sp>
        <p:nvSpPr>
          <p:cNvPr id="6" name="Title 5">
            <a:extLst>
              <a:ext uri="{FF2B5EF4-FFF2-40B4-BE49-F238E27FC236}">
                <a16:creationId xmlns:a16="http://schemas.microsoft.com/office/drawing/2014/main" id="{EC1456D6-80FD-4437-B4F8-D4374AB4C42F}"/>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Introduction</a:t>
            </a:r>
          </a:p>
        </p:txBody>
      </p:sp>
      <p:sp>
        <p:nvSpPr>
          <p:cNvPr id="7" name="TextBox 6">
            <a:extLst>
              <a:ext uri="{FF2B5EF4-FFF2-40B4-BE49-F238E27FC236}">
                <a16:creationId xmlns:a16="http://schemas.microsoft.com/office/drawing/2014/main" id="{3BB2F922-DEA3-44B5-9E95-41F419BFD7A2}"/>
              </a:ext>
            </a:extLst>
          </p:cNvPr>
          <p:cNvSpPr txBox="1"/>
          <p:nvPr/>
        </p:nvSpPr>
        <p:spPr>
          <a:xfrm>
            <a:off x="439131" y="1527244"/>
            <a:ext cx="8315762" cy="4643964"/>
          </a:xfrm>
          <a:prstGeom prst="rect">
            <a:avLst/>
          </a:prstGeom>
          <a:noFill/>
        </p:spPr>
        <p:txBody>
          <a:bodyPr wrap="square" rtlCol="0">
            <a:spAutoFit/>
          </a:bodyPr>
          <a:lstStyle/>
          <a:p>
            <a:pPr algn="just">
              <a:lnSpc>
                <a:spcPct val="107000"/>
              </a:lnSpc>
              <a:spcAft>
                <a:spcPts val="800"/>
              </a:spcAft>
            </a:pPr>
            <a:r>
              <a:rPr lang="en-US" sz="1200" b="1" kern="100" dirty="0">
                <a:effectLst/>
                <a:latin typeface="Calibri" panose="020F0502020204030204" pitchFamily="34" charset="0"/>
                <a:ea typeface="SimSun" panose="02010600030101010101" pitchFamily="2" charset="-122"/>
                <a:cs typeface="Times New Roman" panose="02020603050405020304" pitchFamily="18" charset="0"/>
              </a:rPr>
              <a:t>Bear River Energy, LLC</a:t>
            </a: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 a Utah limited liability company (“Bear River Energy” or the “Company”), was formed on February 16, 2021,</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to take over the development of </a:t>
            </a:r>
            <a:r>
              <a:rPr lang="en-US" sz="1200" kern="100" dirty="0">
                <a:latin typeface="Calibri" panose="020F0502020204030204" pitchFamily="34" charset="0"/>
                <a:ea typeface="SimSun" panose="02010600030101010101" pitchFamily="2" charset="-122"/>
                <a:cs typeface="Times New Roman" panose="02020603050405020304" pitchFamily="18" charset="0"/>
              </a:rPr>
              <a:t>a</a:t>
            </a: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 shallow Cretaceous oil play from Enduring Energy, LLC (“Enduring”).  Enduring raised $15.0 million of capital in the form of equity and debt, leased acreage in NE Utah, and drilled wells primarily in search of coal bed methane.  As a result of these </a:t>
            </a:r>
            <a:r>
              <a:rPr lang="en-US" sz="1200" kern="100" dirty="0">
                <a:latin typeface="Calibri" panose="020F0502020204030204" pitchFamily="34" charset="0"/>
                <a:ea typeface="SimSun" panose="02010600030101010101" pitchFamily="2" charset="-122"/>
                <a:cs typeface="Times New Roman" panose="02020603050405020304" pitchFamily="18" charset="0"/>
              </a:rPr>
              <a:t>expenditures </a:t>
            </a: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Enduring </a:t>
            </a:r>
            <a:r>
              <a:rPr lang="en-US" sz="1200" kern="100" dirty="0">
                <a:latin typeface="Calibri" panose="020F0502020204030204" pitchFamily="34" charset="0"/>
                <a:ea typeface="SimSun" panose="02010600030101010101" pitchFamily="2" charset="-122"/>
                <a:cs typeface="Times New Roman" panose="02020603050405020304" pitchFamily="18" charset="0"/>
              </a:rPr>
              <a:t>became </a:t>
            </a: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aware of an extensive shallow oil play with the potential for large reserves and excellent economics referred to herein as the “</a:t>
            </a:r>
            <a:r>
              <a:rPr lang="en-US" sz="1200" b="1" kern="100" dirty="0">
                <a:effectLst/>
                <a:latin typeface="Calibri" panose="020F0502020204030204" pitchFamily="34" charset="0"/>
                <a:ea typeface="SimSun" panose="02010600030101010101" pitchFamily="2" charset="-122"/>
                <a:cs typeface="Times New Roman" panose="02020603050405020304" pitchFamily="18" charset="0"/>
              </a:rPr>
              <a:t>Utah Oil Project</a:t>
            </a: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 </a:t>
            </a:r>
          </a:p>
          <a:p>
            <a:pPr algn="just">
              <a:lnSpc>
                <a:spcPct val="107000"/>
              </a:lnSpc>
              <a:spcAft>
                <a:spcPts val="800"/>
              </a:spcAft>
            </a:pP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Bear River Energy has acquired from Enduring, and other companies, oil and gas extraction leases of approximately 38,300 +/- net acres on selected properties in Rich, Summit, and Morgan Counties, Utah, and Lincoln and Uinta Counties, Wyoming (the “Leased Acreage”). </a:t>
            </a:r>
            <a:r>
              <a:rPr lang="en-US" sz="1200" kern="100" dirty="0">
                <a:latin typeface="Calibri" panose="020F0502020204030204" pitchFamily="34" charset="0"/>
                <a:ea typeface="SimSun" panose="02010600030101010101" pitchFamily="2" charset="-122"/>
                <a:cs typeface="Times New Roman" panose="02020603050405020304" pitchFamily="18" charset="0"/>
              </a:rPr>
              <a:t>Bear River Energy has also acquired one drilled and completed well from Enduring: the </a:t>
            </a:r>
            <a:r>
              <a:rPr lang="en-US" sz="1200" u="sng" kern="100" dirty="0">
                <a:latin typeface="Calibri" panose="020F0502020204030204" pitchFamily="34" charset="0"/>
                <a:ea typeface="SimSun" panose="02010600030101010101" pitchFamily="2" charset="-122"/>
                <a:cs typeface="Times New Roman" panose="02020603050405020304" pitchFamily="18" charset="0"/>
              </a:rPr>
              <a:t>Murphy Ridge 9-32A Well</a:t>
            </a:r>
            <a:r>
              <a:rPr lang="en-US" sz="1200" kern="100" dirty="0">
                <a:latin typeface="Calibri" panose="020F0502020204030204" pitchFamily="34" charset="0"/>
                <a:ea typeface="SimSun" panose="02010600030101010101" pitchFamily="2" charset="-122"/>
                <a:cs typeface="Times New Roman" panose="02020603050405020304" pitchFamily="18" charset="0"/>
              </a:rPr>
              <a:t>, API No. 4303350008, located in Township 8 North, Range 8 East, SLM, Section 32: NE¼SE¼, Rich County, Utah.  The Murphy Ridge well tested at rates of up to 240 BOPD.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Bear River Energy has conducted extensive geologic and engineering studies that indicate a recoverable resource of over 500 million barrels of oil may exist in the Cretaceous oil play covered by the Leased Acreage.  The same rocks have already produced billions of barrels of oil elsewhere in the Rocky Mountains.   Bear River Energy is planning to drill and complete up to </a:t>
            </a:r>
            <a:r>
              <a:rPr lang="en-US" sz="1200" kern="100" dirty="0">
                <a:latin typeface="Calibri" panose="020F0502020204030204" pitchFamily="34" charset="0"/>
                <a:ea typeface="SimSun" panose="02010600030101010101" pitchFamily="2" charset="-122"/>
                <a:cs typeface="Times New Roman" panose="02020603050405020304" pitchFamily="18" charset="0"/>
              </a:rPr>
              <a:t>99</a:t>
            </a: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 additional oil and gas wells on the Leased Acreage  over the next 36 months.  Capital requirements to get this project to the point where the balance of capital requirements can be funded from operational cash flow is $20.0 million.</a:t>
            </a:r>
          </a:p>
          <a:p>
            <a:pPr marL="0" marR="0" algn="just">
              <a:lnSpc>
                <a:spcPct val="107000"/>
              </a:lnSpc>
              <a:spcBef>
                <a:spcPts val="0"/>
              </a:spcBef>
              <a:spcAft>
                <a:spcPts val="800"/>
              </a:spcAft>
            </a:pPr>
            <a:r>
              <a:rPr lang="en-US" sz="1200" kern="100" dirty="0">
                <a:latin typeface="Calibri" panose="020F0502020204030204" pitchFamily="34" charset="0"/>
                <a:ea typeface="SimSun" panose="02010600030101010101" pitchFamily="2" charset="-122"/>
                <a:cs typeface="Times New Roman" panose="02020603050405020304" pitchFamily="18" charset="0"/>
              </a:rPr>
              <a:t>Bear River Energy has also identified a shallow gas accumulation in western Kansas with an estimated 4 TCF of gas in place referred to herein as the “</a:t>
            </a:r>
            <a:r>
              <a:rPr lang="en-US" sz="1200" b="1" kern="100" dirty="0">
                <a:latin typeface="Calibri" panose="020F0502020204030204" pitchFamily="34" charset="0"/>
                <a:ea typeface="SimSun" panose="02010600030101010101" pitchFamily="2" charset="-122"/>
                <a:cs typeface="Times New Roman" panose="02020603050405020304" pitchFamily="18" charset="0"/>
              </a:rPr>
              <a:t>Kansas Gas Project</a:t>
            </a:r>
            <a:r>
              <a:rPr lang="en-US" sz="1200" kern="100" dirty="0">
                <a:latin typeface="Calibri" panose="020F0502020204030204" pitchFamily="34" charset="0"/>
                <a:ea typeface="SimSun" panose="02010600030101010101" pitchFamily="2" charset="-122"/>
                <a:cs typeface="Times New Roman" panose="02020603050405020304" pitchFamily="18" charset="0"/>
              </a:rPr>
              <a:t>”.  This project requires $4.0 million for proof of concept, and a total of $10.0 million to </a:t>
            </a: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get this project to the point where the balance of capital requirements for 75 wells can be funded from operational cash flow.</a:t>
            </a:r>
          </a:p>
          <a:p>
            <a:pPr marL="0" marR="0" algn="just">
              <a:lnSpc>
                <a:spcPct val="107000"/>
              </a:lnSpc>
              <a:spcBef>
                <a:spcPts val="0"/>
              </a:spcBef>
              <a:spcAft>
                <a:spcPts val="800"/>
              </a:spcAft>
            </a:pPr>
            <a:r>
              <a:rPr lang="en-US" sz="1200" kern="100" dirty="0">
                <a:latin typeface="Calibri" panose="020F0502020204030204" pitchFamily="34" charset="0"/>
                <a:ea typeface="SimSun" panose="02010600030101010101" pitchFamily="2" charset="-122"/>
                <a:cs typeface="Times New Roman" panose="02020603050405020304" pitchFamily="18" charset="0"/>
              </a:rPr>
              <a:t>Bear River is seeking $30 million in debt capital to fund the Utah Oil Project and Kansas Gas Project.  This capital will fund the development of 99 oil wells in Utah and 75 wells in Kansas.  </a:t>
            </a: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Projections show this debt can be paid off in three years.  Projected net cash flow after debt service on $30 million at the end of 2027 is $</a:t>
            </a:r>
            <a:r>
              <a:rPr lang="en-US" sz="1200" kern="100" dirty="0">
                <a:latin typeface="Calibri" panose="020F0502020204030204" pitchFamily="34" charset="0"/>
                <a:ea typeface="SimSun" panose="02010600030101010101" pitchFamily="2" charset="-122"/>
                <a:cs typeface="Times New Roman" panose="02020603050405020304" pitchFamily="18" charset="0"/>
              </a:rPr>
              <a:t>639</a:t>
            </a: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 million.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3339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A8A9FD-CFF0-4A47-B8C1-13C2108CC6EF}"/>
              </a:ext>
            </a:extLst>
          </p:cNvPr>
          <p:cNvSpPr>
            <a:spLocks noGrp="1"/>
          </p:cNvSpPr>
          <p:nvPr>
            <p:ph idx="1"/>
          </p:nvPr>
        </p:nvSpPr>
        <p:spPr/>
        <p:txBody>
          <a:bodyPr>
            <a:normAutofit lnSpcReduction="10000"/>
          </a:bodyPr>
          <a:lstStyle/>
          <a:p>
            <a:r>
              <a:rPr lang="en-US" sz="1600" kern="100" dirty="0">
                <a:effectLst/>
                <a:latin typeface="Calibri" panose="020F0502020204030204" pitchFamily="34" charset="0"/>
                <a:ea typeface="SimSun" panose="02010600030101010101" pitchFamily="2" charset="-122"/>
                <a:cs typeface="Times New Roman" panose="02020603050405020304" pitchFamily="18" charset="0"/>
              </a:rPr>
              <a:t>Utah Oil Project Funding - $10 million</a:t>
            </a:r>
          </a:p>
          <a:p>
            <a:pPr lvl="1"/>
            <a:r>
              <a:rPr lang="en-US" sz="1400" kern="100" dirty="0">
                <a:effectLst/>
                <a:latin typeface="Calibri" panose="020F0502020204030204" pitchFamily="34" charset="0"/>
                <a:ea typeface="SimSun" panose="02010600030101010101" pitchFamily="2" charset="-122"/>
                <a:cs typeface="Times New Roman" panose="02020603050405020304" pitchFamily="18" charset="0"/>
              </a:rPr>
              <a:t>Bear River Energy has</a:t>
            </a:r>
            <a:r>
              <a:rPr lang="en-US" sz="1400" kern="100" dirty="0">
                <a:latin typeface="Calibri" panose="020F0502020204030204" pitchFamily="34" charset="0"/>
                <a:ea typeface="SimSun" panose="02010600030101010101" pitchFamily="2" charset="-122"/>
                <a:cs typeface="Times New Roman" panose="02020603050405020304" pitchFamily="18" charset="0"/>
              </a:rPr>
              <a:t> consolidated the unit owners from Enduring who contributed $6.4 million, converted outstanding debt and interest of $8.5 million to unit ownership in the Company, and secured additional investment capital of approximately $0.2 million for total invested capital of $15.1 million.  </a:t>
            </a:r>
          </a:p>
          <a:p>
            <a:pPr lvl="1"/>
            <a:r>
              <a:rPr lang="en-US" sz="1400" kern="100" dirty="0">
                <a:latin typeface="Calibri" panose="020F0502020204030204" pitchFamily="34" charset="0"/>
                <a:ea typeface="SimSun" panose="02010600030101010101" pitchFamily="2" charset="-122"/>
                <a:cs typeface="Times New Roman" panose="02020603050405020304" pitchFamily="18" charset="0"/>
              </a:rPr>
              <a:t>In addition, the Company has approximately $0.8 million of accounts payable assumed during the acquisition of Enduring Assets.</a:t>
            </a:r>
            <a:endParaRPr lang="en-US" sz="1400" kern="100" dirty="0">
              <a:effectLst/>
              <a:latin typeface="Calibri" panose="020F0502020204030204" pitchFamily="34" charset="0"/>
              <a:ea typeface="SimSun" panose="02010600030101010101" pitchFamily="2" charset="-122"/>
              <a:cs typeface="Times New Roman" panose="02020603050405020304" pitchFamily="18" charset="0"/>
            </a:endParaRPr>
          </a:p>
          <a:p>
            <a:pPr lvl="1"/>
            <a:r>
              <a:rPr lang="en-US" sz="1400" dirty="0"/>
              <a:t>Bear River Energy is currently seeking $10 million of debt financing to fund the drilling and completion of nine wells, general and administrative costs, and accounts payable associated with the acquisition of the Enduring Assets.</a:t>
            </a:r>
          </a:p>
          <a:p>
            <a:r>
              <a:rPr lang="en-US" sz="1600" dirty="0"/>
              <a:t>Kansas Gas Project Funding - $20 million</a:t>
            </a:r>
          </a:p>
          <a:p>
            <a:pPr lvl="1"/>
            <a:r>
              <a:rPr lang="en-US" sz="1400" dirty="0"/>
              <a:t>Bear River Energy has secured an agreement with the project developer to pursue this project.  This agreement provides access to extensive geologic and engineering analysis that shows the presence of a large gas accumulation (4 TCF) at depths of less than 3,000 feet in Kansas.</a:t>
            </a:r>
          </a:p>
          <a:p>
            <a:pPr lvl="1"/>
            <a:r>
              <a:rPr lang="en-US" sz="1400" dirty="0"/>
              <a:t>Bear River Energy is currently seeking $20 million of debt financing to fund the drilling and completion of ten wells, initial land costs, and general and administrative costs and drilling of </a:t>
            </a:r>
            <a:r>
              <a:rPr lang="en-US" sz="1400" dirty="0">
                <a:highlight>
                  <a:srgbClr val="FFFF00"/>
                </a:highlight>
              </a:rPr>
              <a:t>xxxx</a:t>
            </a:r>
            <a:r>
              <a:rPr lang="en-US" sz="1400" dirty="0"/>
              <a:t> wells.</a:t>
            </a:r>
          </a:p>
          <a:p>
            <a:r>
              <a:rPr lang="en-US" sz="1600" dirty="0"/>
              <a:t>Bear River Energy Proposes the following:</a:t>
            </a:r>
          </a:p>
          <a:p>
            <a:pPr lvl="1"/>
            <a:r>
              <a:rPr lang="en-US" sz="1400" dirty="0"/>
              <a:t>$30 million loan.</a:t>
            </a:r>
          </a:p>
          <a:p>
            <a:pPr lvl="1"/>
            <a:r>
              <a:rPr lang="en-US" sz="1400" dirty="0"/>
              <a:t>4-to-8-year term, 10% interest rate</a:t>
            </a:r>
          </a:p>
        </p:txBody>
      </p:sp>
      <p:sp>
        <p:nvSpPr>
          <p:cNvPr id="3" name="Date Placeholder 2">
            <a:extLst>
              <a:ext uri="{FF2B5EF4-FFF2-40B4-BE49-F238E27FC236}">
                <a16:creationId xmlns:a16="http://schemas.microsoft.com/office/drawing/2014/main" id="{07C29991-1274-4811-B36C-DABD9EAF59E4}"/>
              </a:ext>
            </a:extLst>
          </p:cNvPr>
          <p:cNvSpPr>
            <a:spLocks noGrp="1"/>
          </p:cNvSpPr>
          <p:nvPr>
            <p:ph type="dt" sz="half" idx="10"/>
          </p:nvPr>
        </p:nvSpPr>
        <p:spPr/>
        <p:txBody>
          <a:bodyPr/>
          <a:lstStyle/>
          <a:p>
            <a:r>
              <a:rPr lang="en-US" dirty="0"/>
              <a:t>August 2024</a:t>
            </a:r>
          </a:p>
        </p:txBody>
      </p:sp>
      <p:sp>
        <p:nvSpPr>
          <p:cNvPr id="4" name="Footer Placeholder 3">
            <a:extLst>
              <a:ext uri="{FF2B5EF4-FFF2-40B4-BE49-F238E27FC236}">
                <a16:creationId xmlns:a16="http://schemas.microsoft.com/office/drawing/2014/main" id="{5C6C8866-5593-42D5-B15C-6EBAC08EB810}"/>
              </a:ext>
            </a:extLst>
          </p:cNvPr>
          <p:cNvSpPr>
            <a:spLocks noGrp="1"/>
          </p:cNvSpPr>
          <p:nvPr>
            <p:ph type="ftr" sz="quarter" idx="11"/>
          </p:nvPr>
        </p:nvSpPr>
        <p:spPr/>
        <p:txBody>
          <a:bodyPr/>
          <a:lstStyle/>
          <a:p>
            <a:r>
              <a:rPr lang="en-US" dirty="0"/>
              <a:t>Bear River Energy Confidential Presentation</a:t>
            </a:r>
          </a:p>
        </p:txBody>
      </p:sp>
      <p:sp>
        <p:nvSpPr>
          <p:cNvPr id="5" name="Slide Number Placeholder 4">
            <a:extLst>
              <a:ext uri="{FF2B5EF4-FFF2-40B4-BE49-F238E27FC236}">
                <a16:creationId xmlns:a16="http://schemas.microsoft.com/office/drawing/2014/main" id="{B3EF27DA-1315-4259-BD85-CDC1E4A8D9FF}"/>
              </a:ext>
            </a:extLst>
          </p:cNvPr>
          <p:cNvSpPr>
            <a:spLocks noGrp="1"/>
          </p:cNvSpPr>
          <p:nvPr>
            <p:ph type="sldNum" sz="quarter" idx="12"/>
          </p:nvPr>
        </p:nvSpPr>
        <p:spPr/>
        <p:txBody>
          <a:bodyPr/>
          <a:lstStyle/>
          <a:p>
            <a:fld id="{7EA54262-0E32-4F68-B669-F1CCDA32313C}" type="slidenum">
              <a:rPr lang="en-US" smtClean="0"/>
              <a:t>4</a:t>
            </a:fld>
            <a:endParaRPr lang="en-US" dirty="0"/>
          </a:p>
        </p:txBody>
      </p:sp>
      <p:sp>
        <p:nvSpPr>
          <p:cNvPr id="6" name="Title 5">
            <a:extLst>
              <a:ext uri="{FF2B5EF4-FFF2-40B4-BE49-F238E27FC236}">
                <a16:creationId xmlns:a16="http://schemas.microsoft.com/office/drawing/2014/main" id="{C77623E7-460F-4459-8287-AE0B92F548C0}"/>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$30 Million Debt Funding Proposal</a:t>
            </a:r>
          </a:p>
        </p:txBody>
      </p:sp>
    </p:spTree>
    <p:extLst>
      <p:ext uri="{BB962C8B-B14F-4D97-AF65-F5344CB8AC3E}">
        <p14:creationId xmlns:p14="http://schemas.microsoft.com/office/powerpoint/2010/main" val="493698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07A7-22E2-48AC-A012-EEE73CB6866A}"/>
              </a:ext>
            </a:extLst>
          </p:cNvPr>
          <p:cNvSpPr>
            <a:spLocks noGrp="1"/>
          </p:cNvSpPr>
          <p:nvPr>
            <p:ph type="title"/>
          </p:nvPr>
        </p:nvSpPr>
        <p:spPr>
          <a:xfrm>
            <a:off x="447780" y="18255"/>
            <a:ext cx="7886700" cy="1325563"/>
          </a:xfrm>
        </p:spPr>
        <p:txBody>
          <a:bodyPr vert="horz" lIns="91440" tIns="45720" rIns="91440" bIns="45720" rtlCol="0" anchor="ctr">
            <a:normAutofit/>
          </a:bodyPr>
          <a:lstStyle/>
          <a:p>
            <a:r>
              <a:rPr lang="en-US" sz="2800" dirty="0">
                <a:solidFill>
                  <a:schemeClr val="bg1"/>
                </a:solidFill>
                <a:effectLst>
                  <a:outerShdw blurRad="38100" dist="38100" dir="2700000" algn="tl">
                    <a:srgbClr val="000000">
                      <a:alpha val="43137"/>
                    </a:srgbClr>
                  </a:outerShdw>
                </a:effectLst>
                <a:latin typeface="Arial Black" panose="020B0A04020102020204" pitchFamily="34" charset="0"/>
              </a:rPr>
              <a:t>Utah Oil Project Overview</a:t>
            </a:r>
          </a:p>
        </p:txBody>
      </p:sp>
      <p:sp>
        <p:nvSpPr>
          <p:cNvPr id="3" name="Content Placeholder 2">
            <a:extLst>
              <a:ext uri="{FF2B5EF4-FFF2-40B4-BE49-F238E27FC236}">
                <a16:creationId xmlns:a16="http://schemas.microsoft.com/office/drawing/2014/main" id="{6C3618F7-67BF-4039-930E-B51110C3F03D}"/>
              </a:ext>
            </a:extLst>
          </p:cNvPr>
          <p:cNvSpPr>
            <a:spLocks noGrp="1"/>
          </p:cNvSpPr>
          <p:nvPr>
            <p:ph idx="1"/>
          </p:nvPr>
        </p:nvSpPr>
        <p:spPr/>
        <p:txBody>
          <a:bodyPr>
            <a:normAutofit/>
          </a:bodyPr>
          <a:lstStyle/>
          <a:p>
            <a:pPr>
              <a:buFont typeface="Wingdings" panose="05000000000000000000" pitchFamily="2" charset="2"/>
              <a:buChar char="Ø"/>
            </a:pPr>
            <a:r>
              <a:rPr lang="en-US" sz="1800" dirty="0"/>
              <a:t>Large oil play – over 500 MMBO Potential Resources</a:t>
            </a:r>
          </a:p>
          <a:p>
            <a:pPr>
              <a:buFont typeface="Wingdings" panose="05000000000000000000" pitchFamily="2" charset="2"/>
              <a:buChar char="Ø"/>
            </a:pPr>
            <a:r>
              <a:rPr lang="en-US" sz="1800" dirty="0"/>
              <a:t>Pay Sands up to 500 feet thick</a:t>
            </a:r>
          </a:p>
          <a:p>
            <a:pPr>
              <a:buFont typeface="Wingdings" panose="05000000000000000000" pitchFamily="2" charset="2"/>
              <a:buChar char="Ø"/>
            </a:pPr>
            <a:r>
              <a:rPr lang="en-US" sz="1800" dirty="0"/>
              <a:t>Project based on By-Passed Pay Recognition = high prob success</a:t>
            </a:r>
          </a:p>
          <a:p>
            <a:pPr>
              <a:buFont typeface="Wingdings" panose="05000000000000000000" pitchFamily="2" charset="2"/>
              <a:buChar char="Ø"/>
            </a:pPr>
            <a:r>
              <a:rPr lang="en-US" sz="1800" dirty="0"/>
              <a:t>Shallow depth (&lt; 4,000’ deep) and low cost of drilling </a:t>
            </a:r>
          </a:p>
          <a:p>
            <a:pPr>
              <a:buFont typeface="Wingdings" panose="05000000000000000000" pitchFamily="2" charset="2"/>
              <a:buChar char="Ø"/>
            </a:pPr>
            <a:r>
              <a:rPr lang="en-US" sz="1800" dirty="0"/>
              <a:t>Per well reserves of 500 MBO possible</a:t>
            </a:r>
          </a:p>
          <a:p>
            <a:pPr>
              <a:buFont typeface="Wingdings" panose="05000000000000000000" pitchFamily="2" charset="2"/>
              <a:buChar char="Ø"/>
            </a:pPr>
            <a:r>
              <a:rPr lang="en-US" sz="1800" dirty="0"/>
              <a:t>Little competition in area at present </a:t>
            </a:r>
          </a:p>
          <a:p>
            <a:pPr>
              <a:buFont typeface="Wingdings" panose="05000000000000000000" pitchFamily="2" charset="2"/>
              <a:buChar char="Ø"/>
            </a:pPr>
            <a:r>
              <a:rPr lang="en-US" sz="1800" dirty="0"/>
              <a:t>Private and State leases – no BLM red tape</a:t>
            </a:r>
          </a:p>
          <a:p>
            <a:pPr>
              <a:buFont typeface="Wingdings" panose="05000000000000000000" pitchFamily="2" charset="2"/>
              <a:buChar char="Ø"/>
            </a:pPr>
            <a:r>
              <a:rPr lang="en-US" sz="1800" dirty="0"/>
              <a:t>Initial investment to prove up project is estimated at $10 million</a:t>
            </a:r>
          </a:p>
          <a:p>
            <a:pPr>
              <a:buFont typeface="Wingdings" panose="05000000000000000000" pitchFamily="2" charset="2"/>
              <a:buChar char="Ø"/>
            </a:pPr>
            <a:r>
              <a:rPr lang="en-US" sz="1800" dirty="0"/>
              <a:t>Current Acreage could support drilling of over 500 Development Wells</a:t>
            </a:r>
          </a:p>
          <a:p>
            <a:pPr>
              <a:buFont typeface="Wingdings" panose="05000000000000000000" pitchFamily="2" charset="2"/>
              <a:buChar char="Ø"/>
            </a:pPr>
            <a:r>
              <a:rPr lang="en-US" sz="1800" dirty="0"/>
              <a:t>Pipeline access readily available to Salt Lake City markets –  interstate pipelines pass through project</a:t>
            </a:r>
          </a:p>
          <a:p>
            <a:pPr>
              <a:buFont typeface="Wingdings" panose="05000000000000000000" pitchFamily="2" charset="2"/>
              <a:buChar char="Ø"/>
            </a:pPr>
            <a:r>
              <a:rPr lang="en-US" sz="1800" dirty="0"/>
              <a:t>Lower Quartile of F&amp;D and operating costs</a:t>
            </a:r>
          </a:p>
          <a:p>
            <a:pPr>
              <a:buFont typeface="Wingdings" panose="05000000000000000000" pitchFamily="2" charset="2"/>
              <a:buChar char="Ø"/>
            </a:pPr>
            <a:endParaRPr lang="en-US" sz="1800" dirty="0"/>
          </a:p>
        </p:txBody>
      </p:sp>
      <p:sp>
        <p:nvSpPr>
          <p:cNvPr id="4" name="Date Placeholder 3">
            <a:extLst>
              <a:ext uri="{FF2B5EF4-FFF2-40B4-BE49-F238E27FC236}">
                <a16:creationId xmlns:a16="http://schemas.microsoft.com/office/drawing/2014/main" id="{821E7CC9-D3D7-4144-B507-93DBBE36001C}"/>
              </a:ext>
            </a:extLst>
          </p:cNvPr>
          <p:cNvSpPr>
            <a:spLocks noGrp="1"/>
          </p:cNvSpPr>
          <p:nvPr>
            <p:ph type="dt" sz="half" idx="10"/>
          </p:nvPr>
        </p:nvSpPr>
        <p:spPr/>
        <p:txBody>
          <a:bodyPr/>
          <a:lstStyle/>
          <a:p>
            <a:r>
              <a:rPr lang="en-US" dirty="0"/>
              <a:t>August 2024</a:t>
            </a:r>
          </a:p>
        </p:txBody>
      </p:sp>
      <p:sp>
        <p:nvSpPr>
          <p:cNvPr id="5" name="Footer Placeholder 4">
            <a:extLst>
              <a:ext uri="{FF2B5EF4-FFF2-40B4-BE49-F238E27FC236}">
                <a16:creationId xmlns:a16="http://schemas.microsoft.com/office/drawing/2014/main" id="{218DB785-45F1-44ED-88A8-8D1F469E4925}"/>
              </a:ext>
            </a:extLst>
          </p:cNvPr>
          <p:cNvSpPr>
            <a:spLocks noGrp="1"/>
          </p:cNvSpPr>
          <p:nvPr>
            <p:ph type="ftr" sz="quarter" idx="11"/>
          </p:nvPr>
        </p:nvSpPr>
        <p:spPr/>
        <p:txBody>
          <a:bodyPr/>
          <a:lstStyle/>
          <a:p>
            <a:r>
              <a:rPr lang="en-US" dirty="0"/>
              <a:t>Bear River Energy Confidential Presentation</a:t>
            </a:r>
          </a:p>
        </p:txBody>
      </p:sp>
      <p:sp>
        <p:nvSpPr>
          <p:cNvPr id="6" name="Slide Number Placeholder 5">
            <a:extLst>
              <a:ext uri="{FF2B5EF4-FFF2-40B4-BE49-F238E27FC236}">
                <a16:creationId xmlns:a16="http://schemas.microsoft.com/office/drawing/2014/main" id="{CD907B4A-E2F1-4698-9ED8-F96E44770E87}"/>
              </a:ext>
            </a:extLst>
          </p:cNvPr>
          <p:cNvSpPr>
            <a:spLocks noGrp="1"/>
          </p:cNvSpPr>
          <p:nvPr>
            <p:ph type="sldNum" sz="quarter" idx="12"/>
          </p:nvPr>
        </p:nvSpPr>
        <p:spPr/>
        <p:txBody>
          <a:bodyPr/>
          <a:lstStyle/>
          <a:p>
            <a:fld id="{7EA54262-0E32-4F68-B669-F1CCDA32313C}" type="slidenum">
              <a:rPr lang="en-US" smtClean="0"/>
              <a:t>5</a:t>
            </a:fld>
            <a:endParaRPr lang="en-US" dirty="0"/>
          </a:p>
        </p:txBody>
      </p:sp>
    </p:spTree>
    <p:extLst>
      <p:ext uri="{BB962C8B-B14F-4D97-AF65-F5344CB8AC3E}">
        <p14:creationId xmlns:p14="http://schemas.microsoft.com/office/powerpoint/2010/main" val="3372168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DDB6-0442-451E-9A0A-AD17E99BC8B8}"/>
              </a:ext>
            </a:extLst>
          </p:cNvPr>
          <p:cNvSpPr>
            <a:spLocks noGrp="1"/>
          </p:cNvSpPr>
          <p:nvPr>
            <p:ph type="title"/>
          </p:nvPr>
        </p:nvSpPr>
        <p:spPr>
          <a:xfrm>
            <a:off x="436378" y="-9440"/>
            <a:ext cx="7886700" cy="1325563"/>
          </a:xfrm>
        </p:spPr>
        <p:txBody>
          <a:bodyPr/>
          <a:lstStyle/>
          <a:p>
            <a:r>
              <a:rPr lang="en-US" sz="2800" dirty="0">
                <a:solidFill>
                  <a:schemeClr val="bg1"/>
                </a:solidFill>
                <a:effectLst>
                  <a:outerShdw blurRad="38100" dist="38100" dir="2700000" algn="tl">
                    <a:srgbClr val="000000">
                      <a:alpha val="43137"/>
                    </a:srgbClr>
                  </a:outerShdw>
                </a:effectLst>
                <a:latin typeface="Arial Black" panose="020B0A04020102020204" pitchFamily="34" charset="0"/>
              </a:rPr>
              <a:t>Utah Oil Project Location</a:t>
            </a:r>
          </a:p>
        </p:txBody>
      </p:sp>
      <p:sp>
        <p:nvSpPr>
          <p:cNvPr id="4" name="Date Placeholder 3">
            <a:extLst>
              <a:ext uri="{FF2B5EF4-FFF2-40B4-BE49-F238E27FC236}">
                <a16:creationId xmlns:a16="http://schemas.microsoft.com/office/drawing/2014/main" id="{D162593D-A928-45F3-A7F8-2D3D0927F641}"/>
              </a:ext>
            </a:extLst>
          </p:cNvPr>
          <p:cNvSpPr>
            <a:spLocks noGrp="1"/>
          </p:cNvSpPr>
          <p:nvPr>
            <p:ph type="dt" sz="half" idx="10"/>
          </p:nvPr>
        </p:nvSpPr>
        <p:spPr/>
        <p:txBody>
          <a:bodyPr/>
          <a:lstStyle/>
          <a:p>
            <a:r>
              <a:rPr lang="en-US" dirty="0"/>
              <a:t>August 2024</a:t>
            </a:r>
          </a:p>
        </p:txBody>
      </p:sp>
      <p:sp>
        <p:nvSpPr>
          <p:cNvPr id="5" name="Footer Placeholder 4">
            <a:extLst>
              <a:ext uri="{FF2B5EF4-FFF2-40B4-BE49-F238E27FC236}">
                <a16:creationId xmlns:a16="http://schemas.microsoft.com/office/drawing/2014/main" id="{C4595256-9172-4908-A64F-0C308B08F35A}"/>
              </a:ext>
            </a:extLst>
          </p:cNvPr>
          <p:cNvSpPr>
            <a:spLocks noGrp="1"/>
          </p:cNvSpPr>
          <p:nvPr>
            <p:ph type="ftr" sz="quarter" idx="11"/>
          </p:nvPr>
        </p:nvSpPr>
        <p:spPr/>
        <p:txBody>
          <a:bodyPr/>
          <a:lstStyle/>
          <a:p>
            <a:r>
              <a:rPr lang="en-US" dirty="0"/>
              <a:t>Bear River Energy Confidential Presentation</a:t>
            </a:r>
          </a:p>
        </p:txBody>
      </p:sp>
      <p:sp>
        <p:nvSpPr>
          <p:cNvPr id="6" name="Slide Number Placeholder 5">
            <a:extLst>
              <a:ext uri="{FF2B5EF4-FFF2-40B4-BE49-F238E27FC236}">
                <a16:creationId xmlns:a16="http://schemas.microsoft.com/office/drawing/2014/main" id="{07ECA30C-2274-476F-964A-5D574EEF8C88}"/>
              </a:ext>
            </a:extLst>
          </p:cNvPr>
          <p:cNvSpPr>
            <a:spLocks noGrp="1"/>
          </p:cNvSpPr>
          <p:nvPr>
            <p:ph type="sldNum" sz="quarter" idx="12"/>
          </p:nvPr>
        </p:nvSpPr>
        <p:spPr/>
        <p:txBody>
          <a:bodyPr/>
          <a:lstStyle/>
          <a:p>
            <a:fld id="{7EA54262-0E32-4F68-B669-F1CCDA32313C}" type="slidenum">
              <a:rPr lang="en-US" smtClean="0"/>
              <a:t>6</a:t>
            </a:fld>
            <a:endParaRPr lang="en-US" dirty="0"/>
          </a:p>
        </p:txBody>
      </p:sp>
      <p:pic>
        <p:nvPicPr>
          <p:cNvPr id="7" name="Picture 6">
            <a:extLst>
              <a:ext uri="{FF2B5EF4-FFF2-40B4-BE49-F238E27FC236}">
                <a16:creationId xmlns:a16="http://schemas.microsoft.com/office/drawing/2014/main" id="{0E069931-2F3A-4888-B6D4-406992D71751}"/>
              </a:ext>
            </a:extLst>
          </p:cNvPr>
          <p:cNvPicPr>
            <a:picLocks noChangeAspect="1"/>
          </p:cNvPicPr>
          <p:nvPr/>
        </p:nvPicPr>
        <p:blipFill>
          <a:blip r:embed="rId2"/>
          <a:stretch>
            <a:fillRect/>
          </a:stretch>
        </p:blipFill>
        <p:spPr>
          <a:xfrm>
            <a:off x="308439" y="1867440"/>
            <a:ext cx="5441021" cy="3923760"/>
          </a:xfrm>
          <a:prstGeom prst="rect">
            <a:avLst/>
          </a:prstGeom>
          <a:ln>
            <a:solidFill>
              <a:schemeClr val="tx1"/>
            </a:solidFill>
          </a:ln>
        </p:spPr>
      </p:pic>
      <p:pic>
        <p:nvPicPr>
          <p:cNvPr id="8" name="Picture 7">
            <a:extLst>
              <a:ext uri="{FF2B5EF4-FFF2-40B4-BE49-F238E27FC236}">
                <a16:creationId xmlns:a16="http://schemas.microsoft.com/office/drawing/2014/main" id="{11F28F71-B311-4D36-BB2F-09289E6B158D}"/>
              </a:ext>
            </a:extLst>
          </p:cNvPr>
          <p:cNvPicPr>
            <a:picLocks noChangeAspect="1"/>
          </p:cNvPicPr>
          <p:nvPr/>
        </p:nvPicPr>
        <p:blipFill rotWithShape="1">
          <a:blip r:embed="rId3"/>
          <a:srcRect l="3976" t="1534" r="3638" b="8155"/>
          <a:stretch/>
        </p:blipFill>
        <p:spPr>
          <a:xfrm>
            <a:off x="2780950" y="2608061"/>
            <a:ext cx="2347521" cy="2216571"/>
          </a:xfrm>
          <a:prstGeom prst="rect">
            <a:avLst/>
          </a:prstGeom>
          <a:ln w="38100">
            <a:solidFill>
              <a:srgbClr val="FF9900"/>
            </a:solidFill>
          </a:ln>
        </p:spPr>
      </p:pic>
      <p:sp>
        <p:nvSpPr>
          <p:cNvPr id="9" name="Rectangle 8">
            <a:extLst>
              <a:ext uri="{FF2B5EF4-FFF2-40B4-BE49-F238E27FC236}">
                <a16:creationId xmlns:a16="http://schemas.microsoft.com/office/drawing/2014/main" id="{A8EA5ABF-C707-49E1-9569-1E834576751E}"/>
              </a:ext>
            </a:extLst>
          </p:cNvPr>
          <p:cNvSpPr/>
          <p:nvPr/>
        </p:nvSpPr>
        <p:spPr>
          <a:xfrm rot="431737">
            <a:off x="1451609" y="3492161"/>
            <a:ext cx="411480" cy="3935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1" name="Straight Connector 10">
            <a:extLst>
              <a:ext uri="{FF2B5EF4-FFF2-40B4-BE49-F238E27FC236}">
                <a16:creationId xmlns:a16="http://schemas.microsoft.com/office/drawing/2014/main" id="{A57348FD-A88A-4562-AE43-6B20A39E8A80}"/>
              </a:ext>
            </a:extLst>
          </p:cNvPr>
          <p:cNvCxnSpPr>
            <a:cxnSpLocks/>
          </p:cNvCxnSpPr>
          <p:nvPr/>
        </p:nvCxnSpPr>
        <p:spPr>
          <a:xfrm flipV="1">
            <a:off x="1479884" y="2608061"/>
            <a:ext cx="1247274" cy="859879"/>
          </a:xfrm>
          <a:prstGeom prst="line">
            <a:avLst/>
          </a:prstGeom>
          <a:ln>
            <a:solidFill>
              <a:srgbClr val="FEDA0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59EF6D-2DF2-4833-A352-5816FB6CFE7D}"/>
              </a:ext>
            </a:extLst>
          </p:cNvPr>
          <p:cNvCxnSpPr>
            <a:cxnSpLocks/>
          </p:cNvCxnSpPr>
          <p:nvPr/>
        </p:nvCxnSpPr>
        <p:spPr>
          <a:xfrm>
            <a:off x="1428579" y="3866147"/>
            <a:ext cx="1298579" cy="986590"/>
          </a:xfrm>
          <a:prstGeom prst="line">
            <a:avLst/>
          </a:prstGeom>
          <a:ln>
            <a:solidFill>
              <a:srgbClr val="FEDA0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ACB9031-830F-47FB-8F73-5DC20C7364BC}"/>
              </a:ext>
            </a:extLst>
          </p:cNvPr>
          <p:cNvPicPr>
            <a:picLocks noChangeAspect="1"/>
          </p:cNvPicPr>
          <p:nvPr/>
        </p:nvPicPr>
        <p:blipFill>
          <a:blip r:embed="rId4"/>
          <a:stretch>
            <a:fillRect/>
          </a:stretch>
        </p:blipFill>
        <p:spPr>
          <a:xfrm>
            <a:off x="5946855" y="1850148"/>
            <a:ext cx="2941000" cy="3791562"/>
          </a:xfrm>
          <a:prstGeom prst="rect">
            <a:avLst/>
          </a:prstGeom>
          <a:ln w="38100">
            <a:solidFill>
              <a:srgbClr val="0070C0"/>
            </a:solidFill>
          </a:ln>
        </p:spPr>
      </p:pic>
      <p:sp>
        <p:nvSpPr>
          <p:cNvPr id="14" name="Rectangle 13">
            <a:extLst>
              <a:ext uri="{FF2B5EF4-FFF2-40B4-BE49-F238E27FC236}">
                <a16:creationId xmlns:a16="http://schemas.microsoft.com/office/drawing/2014/main" id="{F38453C1-6F1C-40F6-B714-317C80F12373}"/>
              </a:ext>
            </a:extLst>
          </p:cNvPr>
          <p:cNvSpPr/>
          <p:nvPr/>
        </p:nvSpPr>
        <p:spPr>
          <a:xfrm>
            <a:off x="3630682" y="3716346"/>
            <a:ext cx="640080" cy="87995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7" name="Straight Connector 16">
            <a:extLst>
              <a:ext uri="{FF2B5EF4-FFF2-40B4-BE49-F238E27FC236}">
                <a16:creationId xmlns:a16="http://schemas.microsoft.com/office/drawing/2014/main" id="{BE0D759C-EAFB-4C2B-8949-16EBE5CA45C4}"/>
              </a:ext>
            </a:extLst>
          </p:cNvPr>
          <p:cNvCxnSpPr>
            <a:cxnSpLocks/>
          </p:cNvCxnSpPr>
          <p:nvPr/>
        </p:nvCxnSpPr>
        <p:spPr>
          <a:xfrm flipV="1">
            <a:off x="3630682" y="1833804"/>
            <a:ext cx="2310255" cy="188254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3B35C2-4B01-4480-AB50-C807C3B3F450}"/>
              </a:ext>
            </a:extLst>
          </p:cNvPr>
          <p:cNvSpPr txBox="1"/>
          <p:nvPr/>
        </p:nvSpPr>
        <p:spPr>
          <a:xfrm>
            <a:off x="3191831" y="4949907"/>
            <a:ext cx="1660583" cy="300082"/>
          </a:xfrm>
          <a:prstGeom prst="rect">
            <a:avLst/>
          </a:prstGeom>
          <a:solidFill>
            <a:schemeClr val="accent4">
              <a:lumMod val="40000"/>
              <a:lumOff val="60000"/>
            </a:schemeClr>
          </a:solidFill>
        </p:spPr>
        <p:txBody>
          <a:bodyPr wrap="none" rtlCol="0">
            <a:spAutoFit/>
          </a:bodyPr>
          <a:lstStyle/>
          <a:p>
            <a:r>
              <a:rPr lang="en-US" sz="1350" dirty="0"/>
              <a:t>Wyoming Thrust Belt</a:t>
            </a:r>
          </a:p>
        </p:txBody>
      </p:sp>
      <p:cxnSp>
        <p:nvCxnSpPr>
          <p:cNvPr id="20" name="Straight Connector 19">
            <a:extLst>
              <a:ext uri="{FF2B5EF4-FFF2-40B4-BE49-F238E27FC236}">
                <a16:creationId xmlns:a16="http://schemas.microsoft.com/office/drawing/2014/main" id="{7A528E1C-2750-4E33-A4A6-428A0F1D29C5}"/>
              </a:ext>
            </a:extLst>
          </p:cNvPr>
          <p:cNvCxnSpPr>
            <a:cxnSpLocks/>
          </p:cNvCxnSpPr>
          <p:nvPr/>
        </p:nvCxnSpPr>
        <p:spPr>
          <a:xfrm>
            <a:off x="3630682" y="4590649"/>
            <a:ext cx="2280834" cy="105106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6BB05CD-6632-44FD-96C0-1B07F7A7C77E}"/>
              </a:ext>
            </a:extLst>
          </p:cNvPr>
          <p:cNvSpPr/>
          <p:nvPr/>
        </p:nvSpPr>
        <p:spPr>
          <a:xfrm>
            <a:off x="6530010" y="2865807"/>
            <a:ext cx="499441" cy="12042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TextBox 28">
            <a:extLst>
              <a:ext uri="{FF2B5EF4-FFF2-40B4-BE49-F238E27FC236}">
                <a16:creationId xmlns:a16="http://schemas.microsoft.com/office/drawing/2014/main" id="{A2877595-7B88-45B6-9602-09E9C0B7C465}"/>
              </a:ext>
            </a:extLst>
          </p:cNvPr>
          <p:cNvSpPr txBox="1"/>
          <p:nvPr/>
        </p:nvSpPr>
        <p:spPr>
          <a:xfrm>
            <a:off x="7405746" y="5069551"/>
            <a:ext cx="1429815" cy="507831"/>
          </a:xfrm>
          <a:prstGeom prst="rect">
            <a:avLst/>
          </a:prstGeom>
          <a:solidFill>
            <a:schemeClr val="accent4">
              <a:lumMod val="40000"/>
              <a:lumOff val="60000"/>
            </a:schemeClr>
          </a:solidFill>
        </p:spPr>
        <p:txBody>
          <a:bodyPr wrap="none" rtlCol="0">
            <a:spAutoFit/>
          </a:bodyPr>
          <a:lstStyle/>
          <a:p>
            <a:r>
              <a:rPr lang="en-US" sz="1350" dirty="0"/>
              <a:t>Oil and Gas Fields</a:t>
            </a:r>
          </a:p>
          <a:p>
            <a:r>
              <a:rPr lang="en-US" sz="1350" dirty="0"/>
              <a:t>Of the Overthrust</a:t>
            </a:r>
          </a:p>
        </p:txBody>
      </p:sp>
      <p:sp>
        <p:nvSpPr>
          <p:cNvPr id="30" name="Callout: Line 29">
            <a:extLst>
              <a:ext uri="{FF2B5EF4-FFF2-40B4-BE49-F238E27FC236}">
                <a16:creationId xmlns:a16="http://schemas.microsoft.com/office/drawing/2014/main" id="{51A01585-CA49-4547-9C0F-161762F51645}"/>
              </a:ext>
            </a:extLst>
          </p:cNvPr>
          <p:cNvSpPr/>
          <p:nvPr/>
        </p:nvSpPr>
        <p:spPr>
          <a:xfrm>
            <a:off x="7600982" y="2218722"/>
            <a:ext cx="1114063" cy="778677"/>
          </a:xfrm>
          <a:prstGeom prst="borderCallout1">
            <a:avLst>
              <a:gd name="adj1" fmla="val 18750"/>
              <a:gd name="adj2" fmla="val -8333"/>
              <a:gd name="adj3" fmla="val 133482"/>
              <a:gd name="adj4" fmla="val -73699"/>
            </a:avLst>
          </a:prstGeom>
          <a:solidFill>
            <a:srgbClr val="FFFF00"/>
          </a:solid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Bear River </a:t>
            </a:r>
          </a:p>
          <a:p>
            <a:pPr algn="ctr"/>
            <a:r>
              <a:rPr lang="en-US" sz="1350" b="1" dirty="0">
                <a:solidFill>
                  <a:schemeClr val="tx1"/>
                </a:solidFill>
              </a:rPr>
              <a:t>Energy</a:t>
            </a:r>
          </a:p>
          <a:p>
            <a:pPr algn="ctr"/>
            <a:r>
              <a:rPr lang="en-US" sz="1350" b="1" dirty="0">
                <a:solidFill>
                  <a:schemeClr val="tx1"/>
                </a:solidFill>
              </a:rPr>
              <a:t>Project Area</a:t>
            </a:r>
          </a:p>
        </p:txBody>
      </p:sp>
    </p:spTree>
    <p:extLst>
      <p:ext uri="{BB962C8B-B14F-4D97-AF65-F5344CB8AC3E}">
        <p14:creationId xmlns:p14="http://schemas.microsoft.com/office/powerpoint/2010/main" val="672195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AEAA76-6E5D-4752-96BF-E24E1CD09EFB}"/>
              </a:ext>
            </a:extLst>
          </p:cNvPr>
          <p:cNvSpPr>
            <a:spLocks noGrp="1"/>
          </p:cNvSpPr>
          <p:nvPr>
            <p:ph type="dt" sz="half" idx="10"/>
          </p:nvPr>
        </p:nvSpPr>
        <p:spPr/>
        <p:txBody>
          <a:bodyPr/>
          <a:lstStyle/>
          <a:p>
            <a:r>
              <a:rPr lang="en-US" dirty="0"/>
              <a:t>August 2024</a:t>
            </a:r>
          </a:p>
        </p:txBody>
      </p:sp>
      <p:sp>
        <p:nvSpPr>
          <p:cNvPr id="4" name="Footer Placeholder 3">
            <a:extLst>
              <a:ext uri="{FF2B5EF4-FFF2-40B4-BE49-F238E27FC236}">
                <a16:creationId xmlns:a16="http://schemas.microsoft.com/office/drawing/2014/main" id="{6FD4F5B9-F96F-4049-B4CE-40A989B040A2}"/>
              </a:ext>
            </a:extLst>
          </p:cNvPr>
          <p:cNvSpPr>
            <a:spLocks noGrp="1"/>
          </p:cNvSpPr>
          <p:nvPr>
            <p:ph type="ftr" sz="quarter" idx="11"/>
          </p:nvPr>
        </p:nvSpPr>
        <p:spPr/>
        <p:txBody>
          <a:bodyPr/>
          <a:lstStyle/>
          <a:p>
            <a:r>
              <a:rPr lang="en-US" dirty="0"/>
              <a:t>Bear River Energy Confidential Presentation</a:t>
            </a:r>
          </a:p>
        </p:txBody>
      </p:sp>
      <p:sp>
        <p:nvSpPr>
          <p:cNvPr id="5" name="Slide Number Placeholder 4">
            <a:extLst>
              <a:ext uri="{FF2B5EF4-FFF2-40B4-BE49-F238E27FC236}">
                <a16:creationId xmlns:a16="http://schemas.microsoft.com/office/drawing/2014/main" id="{FC97585A-F8B8-4A4D-AFD3-8FD17E1723BA}"/>
              </a:ext>
            </a:extLst>
          </p:cNvPr>
          <p:cNvSpPr>
            <a:spLocks noGrp="1"/>
          </p:cNvSpPr>
          <p:nvPr>
            <p:ph type="sldNum" sz="quarter" idx="12"/>
          </p:nvPr>
        </p:nvSpPr>
        <p:spPr/>
        <p:txBody>
          <a:bodyPr/>
          <a:lstStyle/>
          <a:p>
            <a:fld id="{7EA54262-0E32-4F68-B669-F1CCDA32313C}" type="slidenum">
              <a:rPr lang="en-US" smtClean="0"/>
              <a:t>7</a:t>
            </a:fld>
            <a:endParaRPr lang="en-US" dirty="0"/>
          </a:p>
        </p:txBody>
      </p:sp>
      <p:sp>
        <p:nvSpPr>
          <p:cNvPr id="6" name="Title 5">
            <a:extLst>
              <a:ext uri="{FF2B5EF4-FFF2-40B4-BE49-F238E27FC236}">
                <a16:creationId xmlns:a16="http://schemas.microsoft.com/office/drawing/2014/main" id="{3044DA20-AC59-4F66-ABCA-D177FB833906}"/>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Utah Oil Project Resource Calculations</a:t>
            </a:r>
          </a:p>
        </p:txBody>
      </p:sp>
      <p:pic>
        <p:nvPicPr>
          <p:cNvPr id="7" name="Picture 6">
            <a:extLst>
              <a:ext uri="{FF2B5EF4-FFF2-40B4-BE49-F238E27FC236}">
                <a16:creationId xmlns:a16="http://schemas.microsoft.com/office/drawing/2014/main" id="{4EDDD50F-0F28-4789-A693-31EB55E39130}"/>
              </a:ext>
            </a:extLst>
          </p:cNvPr>
          <p:cNvPicPr>
            <a:picLocks noChangeAspect="1"/>
          </p:cNvPicPr>
          <p:nvPr/>
        </p:nvPicPr>
        <p:blipFill>
          <a:blip r:embed="rId2"/>
          <a:stretch>
            <a:fillRect/>
          </a:stretch>
        </p:blipFill>
        <p:spPr>
          <a:xfrm>
            <a:off x="1096440" y="1882247"/>
            <a:ext cx="6951117" cy="2676224"/>
          </a:xfrm>
          <a:prstGeom prst="rect">
            <a:avLst/>
          </a:prstGeom>
        </p:spPr>
      </p:pic>
      <p:sp>
        <p:nvSpPr>
          <p:cNvPr id="8" name="TextBox 7">
            <a:extLst>
              <a:ext uri="{FF2B5EF4-FFF2-40B4-BE49-F238E27FC236}">
                <a16:creationId xmlns:a16="http://schemas.microsoft.com/office/drawing/2014/main" id="{CF84FEAB-ECA4-4717-A4C0-2A67CD61CD98}"/>
              </a:ext>
            </a:extLst>
          </p:cNvPr>
          <p:cNvSpPr txBox="1"/>
          <p:nvPr/>
        </p:nvSpPr>
        <p:spPr>
          <a:xfrm>
            <a:off x="1433004" y="4657192"/>
            <a:ext cx="6277988" cy="1261884"/>
          </a:xfrm>
          <a:prstGeom prst="rect">
            <a:avLst/>
          </a:prstGeom>
          <a:solidFill>
            <a:srgbClr val="FEDA02"/>
          </a:solidFill>
          <a:effectLst>
            <a:outerShdw blurRad="50800" dist="38100" dir="2700000" algn="tl" rotWithShape="0">
              <a:prstClr val="black">
                <a:alpha val="40000"/>
              </a:prstClr>
            </a:outerShdw>
          </a:effectLst>
        </p:spPr>
        <p:txBody>
          <a:bodyPr wrap="square">
            <a:spAutoFit/>
          </a:bodyPr>
          <a:lstStyle/>
          <a:p>
            <a:pPr>
              <a:spcAft>
                <a:spcPts val="600"/>
              </a:spcAft>
            </a:pPr>
            <a:r>
              <a:rPr lang="en-US" sz="1100" b="0" i="0" dirty="0">
                <a:solidFill>
                  <a:srgbClr val="000000"/>
                </a:solidFill>
                <a:effectLst/>
                <a:latin typeface="Arial" panose="020B0604020202020204" pitchFamily="34" charset="0"/>
              </a:rPr>
              <a:t>Based upon data obtained from well logs, Bear River Energy’s technical staff has prepared a volumetric estimate of the original oil and gas in place (“OOIP” and “OGIP”), which </a:t>
            </a:r>
            <a:r>
              <a:rPr lang="en-US" sz="1100" dirty="0">
                <a:solidFill>
                  <a:srgbClr val="000000"/>
                </a:solidFill>
                <a:latin typeface="Arial" panose="020B0604020202020204" pitchFamily="34" charset="0"/>
              </a:rPr>
              <a:t>r</a:t>
            </a:r>
            <a:r>
              <a:rPr lang="en-US" sz="1100" b="0" i="0" dirty="0">
                <a:solidFill>
                  <a:srgbClr val="000000"/>
                </a:solidFill>
                <a:effectLst/>
                <a:latin typeface="Arial" panose="020B0604020202020204" pitchFamily="34" charset="0"/>
              </a:rPr>
              <a:t>efer to the total volume of hydrocarbon stored in a reservoir prior to production.</a:t>
            </a:r>
          </a:p>
          <a:p>
            <a:pPr>
              <a:spcAft>
                <a:spcPts val="600"/>
              </a:spcAft>
            </a:pPr>
            <a:r>
              <a:rPr lang="en-US" sz="1100" b="0" i="1" dirty="0">
                <a:solidFill>
                  <a:srgbClr val="000000"/>
                </a:solidFill>
                <a:effectLst/>
                <a:latin typeface="Arial" panose="020B0604020202020204" pitchFamily="34" charset="0"/>
              </a:rPr>
              <a:t>Reserves</a:t>
            </a:r>
            <a:r>
              <a:rPr lang="en-US" sz="1100" b="0" i="0" dirty="0">
                <a:solidFill>
                  <a:srgbClr val="000000"/>
                </a:solidFill>
                <a:effectLst/>
                <a:latin typeface="Arial" panose="020B0604020202020204" pitchFamily="34" charset="0"/>
              </a:rPr>
              <a:t> or </a:t>
            </a:r>
            <a:r>
              <a:rPr lang="en-US" sz="1100" b="0" i="1" dirty="0">
                <a:solidFill>
                  <a:srgbClr val="000000"/>
                </a:solidFill>
                <a:effectLst/>
                <a:latin typeface="Arial" panose="020B0604020202020204" pitchFamily="34" charset="0"/>
              </a:rPr>
              <a:t>recoverable reserves</a:t>
            </a:r>
            <a:r>
              <a:rPr lang="en-US" sz="1100" b="0" i="0" dirty="0">
                <a:solidFill>
                  <a:srgbClr val="000000"/>
                </a:solidFill>
                <a:effectLst/>
                <a:latin typeface="Arial" panose="020B0604020202020204" pitchFamily="34" charset="0"/>
              </a:rPr>
              <a:t> are the volume of hydrocarbons that can be profitably extracted from a reservoir using existing technology. </a:t>
            </a:r>
          </a:p>
          <a:p>
            <a:pPr>
              <a:spcAft>
                <a:spcPts val="600"/>
              </a:spcAft>
            </a:pPr>
            <a:r>
              <a:rPr lang="en-US" sz="1100" b="0" i="1" dirty="0">
                <a:effectLst/>
                <a:latin typeface="Arial" panose="020B0604020202020204" pitchFamily="34" charset="0"/>
              </a:rPr>
              <a:t>Potential Resources</a:t>
            </a:r>
            <a:r>
              <a:rPr lang="en-US" sz="1100" b="0" i="0" dirty="0">
                <a:effectLst/>
                <a:latin typeface="Arial" panose="020B0604020202020204" pitchFamily="34" charset="0"/>
              </a:rPr>
              <a:t> </a:t>
            </a:r>
            <a:r>
              <a:rPr lang="en-US" sz="1100" b="0" i="0" dirty="0">
                <a:solidFill>
                  <a:srgbClr val="000000"/>
                </a:solidFill>
                <a:effectLst/>
                <a:latin typeface="Arial" panose="020B0604020202020204" pitchFamily="34" charset="0"/>
              </a:rPr>
              <a:t>are reserves plus all other hydrocarbons </a:t>
            </a:r>
            <a:r>
              <a:rPr lang="en-US" sz="1100" dirty="0">
                <a:solidFill>
                  <a:srgbClr val="000000"/>
                </a:solidFill>
                <a:latin typeface="Arial" panose="020B0604020202020204" pitchFamily="34" charset="0"/>
              </a:rPr>
              <a:t>that are potentially recoverable</a:t>
            </a:r>
            <a:r>
              <a:rPr lang="en-US" sz="1100" b="0" i="0" dirty="0">
                <a:solidFill>
                  <a:srgbClr val="FF4A11"/>
                </a:solidFill>
                <a:effectLst/>
                <a:latin typeface="Arial" panose="020B0604020202020204" pitchFamily="34" charset="0"/>
              </a:rPr>
              <a:t>. </a:t>
            </a:r>
            <a:endParaRPr lang="en-US" sz="11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98570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07A7-22E2-48AC-A012-EEE73CB6866A}"/>
              </a:ext>
            </a:extLst>
          </p:cNvPr>
          <p:cNvSpPr>
            <a:spLocks noGrp="1"/>
          </p:cNvSpPr>
          <p:nvPr>
            <p:ph type="title"/>
          </p:nvPr>
        </p:nvSpPr>
        <p:spPr>
          <a:xfrm>
            <a:off x="447780" y="18255"/>
            <a:ext cx="7886700" cy="1325563"/>
          </a:xfrm>
        </p:spPr>
        <p:txBody>
          <a:bodyPr vert="horz" lIns="91440" tIns="45720" rIns="91440" bIns="45720" rtlCol="0" anchor="ctr">
            <a:normAutofit/>
          </a:bodyPr>
          <a:lstStyle/>
          <a:p>
            <a:r>
              <a:rPr lang="en-US" sz="2800" dirty="0">
                <a:solidFill>
                  <a:schemeClr val="bg1"/>
                </a:solidFill>
                <a:effectLst>
                  <a:outerShdw blurRad="38100" dist="38100" dir="2700000" algn="tl">
                    <a:srgbClr val="000000">
                      <a:alpha val="43137"/>
                    </a:srgbClr>
                  </a:outerShdw>
                </a:effectLst>
                <a:latin typeface="Arial Black" panose="020B0A04020102020204" pitchFamily="34" charset="0"/>
              </a:rPr>
              <a:t>Kansas Gas Project Overview</a:t>
            </a:r>
          </a:p>
        </p:txBody>
      </p:sp>
      <p:sp>
        <p:nvSpPr>
          <p:cNvPr id="3" name="Content Placeholder 2">
            <a:extLst>
              <a:ext uri="{FF2B5EF4-FFF2-40B4-BE49-F238E27FC236}">
                <a16:creationId xmlns:a16="http://schemas.microsoft.com/office/drawing/2014/main" id="{6C3618F7-67BF-4039-930E-B51110C3F03D}"/>
              </a:ext>
            </a:extLst>
          </p:cNvPr>
          <p:cNvSpPr>
            <a:spLocks noGrp="1"/>
          </p:cNvSpPr>
          <p:nvPr>
            <p:ph idx="1"/>
          </p:nvPr>
        </p:nvSpPr>
        <p:spPr/>
        <p:txBody>
          <a:bodyPr>
            <a:normAutofit lnSpcReduction="10000"/>
          </a:bodyPr>
          <a:lstStyle/>
          <a:p>
            <a:pPr>
              <a:buFont typeface="Wingdings" panose="05000000000000000000" pitchFamily="2" charset="2"/>
              <a:buChar char="Ø"/>
            </a:pPr>
            <a:r>
              <a:rPr lang="en-US" sz="1800" dirty="0"/>
              <a:t>Large gas play – over 4 TCF Potential Resources</a:t>
            </a:r>
          </a:p>
          <a:p>
            <a:pPr>
              <a:buFont typeface="Wingdings" panose="05000000000000000000" pitchFamily="2" charset="2"/>
              <a:buChar char="Ø"/>
            </a:pPr>
            <a:r>
              <a:rPr lang="en-US" sz="1800" dirty="0"/>
              <a:t>Analog to Hugoton Gas Field which produced 27 TCF from Permian dolomites</a:t>
            </a:r>
          </a:p>
          <a:p>
            <a:pPr>
              <a:buFont typeface="Wingdings" panose="05000000000000000000" pitchFamily="2" charset="2"/>
              <a:buChar char="Ø"/>
            </a:pPr>
            <a:r>
              <a:rPr lang="en-US" sz="1800" dirty="0"/>
              <a:t>Pay interval up to 90 feet thick, twice the pay interval at Hugoton Gas Field</a:t>
            </a:r>
          </a:p>
          <a:p>
            <a:pPr>
              <a:buFont typeface="Wingdings" panose="05000000000000000000" pitchFamily="2" charset="2"/>
              <a:buChar char="Ø"/>
            </a:pPr>
            <a:r>
              <a:rPr lang="en-US" sz="1800" dirty="0"/>
              <a:t>Project based on By-Passed Pay Recognition = high prob success</a:t>
            </a:r>
          </a:p>
          <a:p>
            <a:pPr>
              <a:buFont typeface="Wingdings" panose="05000000000000000000" pitchFamily="2" charset="2"/>
              <a:buChar char="Ø"/>
            </a:pPr>
            <a:r>
              <a:rPr lang="en-US" sz="1800" dirty="0"/>
              <a:t>Shallow depth (&lt; 3,000’ deep) and low cost of drilling </a:t>
            </a:r>
          </a:p>
          <a:p>
            <a:pPr>
              <a:buFont typeface="Wingdings" panose="05000000000000000000" pitchFamily="2" charset="2"/>
              <a:buChar char="Ø"/>
            </a:pPr>
            <a:r>
              <a:rPr lang="en-US" sz="1800" dirty="0"/>
              <a:t>Per well reserves of 9 BCF possible for drilling cost of less than $0.5 million</a:t>
            </a:r>
          </a:p>
          <a:p>
            <a:pPr>
              <a:buFont typeface="Wingdings" panose="05000000000000000000" pitchFamily="2" charset="2"/>
              <a:buChar char="Ø"/>
            </a:pPr>
            <a:r>
              <a:rPr lang="en-US" sz="1800" dirty="0"/>
              <a:t>Little competition in area at present </a:t>
            </a:r>
          </a:p>
          <a:p>
            <a:pPr>
              <a:buFont typeface="Wingdings" panose="05000000000000000000" pitchFamily="2" charset="2"/>
              <a:buChar char="Ø"/>
            </a:pPr>
            <a:r>
              <a:rPr lang="en-US" sz="1800" dirty="0"/>
              <a:t>Private and State leases – no BLM red tape</a:t>
            </a:r>
          </a:p>
          <a:p>
            <a:pPr>
              <a:buFont typeface="Wingdings" panose="05000000000000000000" pitchFamily="2" charset="2"/>
              <a:buChar char="Ø"/>
            </a:pPr>
            <a:r>
              <a:rPr lang="en-US" sz="1800" dirty="0"/>
              <a:t>Initial investment to prove up project is estimated at $4.0 million</a:t>
            </a:r>
          </a:p>
          <a:p>
            <a:pPr>
              <a:buFont typeface="Wingdings" panose="05000000000000000000" pitchFamily="2" charset="2"/>
              <a:buChar char="Ø"/>
            </a:pPr>
            <a:r>
              <a:rPr lang="en-US" sz="1800" dirty="0"/>
              <a:t>Identified leasehold could support drilling of over 400 Development Wells</a:t>
            </a:r>
          </a:p>
          <a:p>
            <a:pPr>
              <a:buFont typeface="Wingdings" panose="05000000000000000000" pitchFamily="2" charset="2"/>
              <a:buChar char="Ø"/>
            </a:pPr>
            <a:r>
              <a:rPr lang="en-US" sz="1800" dirty="0"/>
              <a:t>Pipeline access readily available to Mid-Continent markets –  four major interstate gas pipelines pass through project area</a:t>
            </a:r>
          </a:p>
          <a:p>
            <a:pPr>
              <a:buFont typeface="Wingdings" panose="05000000000000000000" pitchFamily="2" charset="2"/>
              <a:buChar char="Ø"/>
            </a:pPr>
            <a:r>
              <a:rPr lang="en-US" sz="1800" dirty="0"/>
              <a:t>Lower Quartile of F&amp;D and operating costs</a:t>
            </a:r>
          </a:p>
          <a:p>
            <a:pPr>
              <a:buFont typeface="Wingdings" panose="05000000000000000000" pitchFamily="2" charset="2"/>
              <a:buChar char="Ø"/>
            </a:pPr>
            <a:endParaRPr lang="en-US" sz="1800" dirty="0"/>
          </a:p>
        </p:txBody>
      </p:sp>
      <p:sp>
        <p:nvSpPr>
          <p:cNvPr id="4" name="Date Placeholder 3">
            <a:extLst>
              <a:ext uri="{FF2B5EF4-FFF2-40B4-BE49-F238E27FC236}">
                <a16:creationId xmlns:a16="http://schemas.microsoft.com/office/drawing/2014/main" id="{821E7CC9-D3D7-4144-B507-93DBBE36001C}"/>
              </a:ext>
            </a:extLst>
          </p:cNvPr>
          <p:cNvSpPr>
            <a:spLocks noGrp="1"/>
          </p:cNvSpPr>
          <p:nvPr>
            <p:ph type="dt" sz="half" idx="10"/>
          </p:nvPr>
        </p:nvSpPr>
        <p:spPr/>
        <p:txBody>
          <a:bodyPr/>
          <a:lstStyle/>
          <a:p>
            <a:r>
              <a:rPr lang="en-US" dirty="0"/>
              <a:t>August 2024</a:t>
            </a:r>
          </a:p>
        </p:txBody>
      </p:sp>
      <p:sp>
        <p:nvSpPr>
          <p:cNvPr id="5" name="Footer Placeholder 4">
            <a:extLst>
              <a:ext uri="{FF2B5EF4-FFF2-40B4-BE49-F238E27FC236}">
                <a16:creationId xmlns:a16="http://schemas.microsoft.com/office/drawing/2014/main" id="{218DB785-45F1-44ED-88A8-8D1F469E4925}"/>
              </a:ext>
            </a:extLst>
          </p:cNvPr>
          <p:cNvSpPr>
            <a:spLocks noGrp="1"/>
          </p:cNvSpPr>
          <p:nvPr>
            <p:ph type="ftr" sz="quarter" idx="11"/>
          </p:nvPr>
        </p:nvSpPr>
        <p:spPr/>
        <p:txBody>
          <a:bodyPr/>
          <a:lstStyle/>
          <a:p>
            <a:r>
              <a:rPr lang="en-US" dirty="0"/>
              <a:t>Bear River Energy Confidential Presentation</a:t>
            </a:r>
          </a:p>
        </p:txBody>
      </p:sp>
      <p:sp>
        <p:nvSpPr>
          <p:cNvPr id="6" name="Slide Number Placeholder 5">
            <a:extLst>
              <a:ext uri="{FF2B5EF4-FFF2-40B4-BE49-F238E27FC236}">
                <a16:creationId xmlns:a16="http://schemas.microsoft.com/office/drawing/2014/main" id="{CD907B4A-E2F1-4698-9ED8-F96E44770E87}"/>
              </a:ext>
            </a:extLst>
          </p:cNvPr>
          <p:cNvSpPr>
            <a:spLocks noGrp="1"/>
          </p:cNvSpPr>
          <p:nvPr>
            <p:ph type="sldNum" sz="quarter" idx="12"/>
          </p:nvPr>
        </p:nvSpPr>
        <p:spPr/>
        <p:txBody>
          <a:bodyPr/>
          <a:lstStyle/>
          <a:p>
            <a:fld id="{7EA54262-0E32-4F68-B669-F1CCDA32313C}" type="slidenum">
              <a:rPr lang="en-US" smtClean="0"/>
              <a:t>8</a:t>
            </a:fld>
            <a:endParaRPr lang="en-US" dirty="0"/>
          </a:p>
        </p:txBody>
      </p:sp>
    </p:spTree>
    <p:extLst>
      <p:ext uri="{BB962C8B-B14F-4D97-AF65-F5344CB8AC3E}">
        <p14:creationId xmlns:p14="http://schemas.microsoft.com/office/powerpoint/2010/main" val="131454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DDB6-0442-451E-9A0A-AD17E99BC8B8}"/>
              </a:ext>
            </a:extLst>
          </p:cNvPr>
          <p:cNvSpPr>
            <a:spLocks noGrp="1"/>
          </p:cNvSpPr>
          <p:nvPr>
            <p:ph type="title"/>
          </p:nvPr>
        </p:nvSpPr>
        <p:spPr>
          <a:xfrm>
            <a:off x="436378" y="-9440"/>
            <a:ext cx="7886700" cy="1325563"/>
          </a:xfrm>
        </p:spPr>
        <p:txBody>
          <a:bodyPr/>
          <a:lstStyle/>
          <a:p>
            <a:r>
              <a:rPr lang="en-US" sz="2800" dirty="0">
                <a:solidFill>
                  <a:schemeClr val="bg1"/>
                </a:solidFill>
                <a:effectLst>
                  <a:outerShdw blurRad="38100" dist="38100" dir="2700000" algn="tl">
                    <a:srgbClr val="000000">
                      <a:alpha val="43137"/>
                    </a:srgbClr>
                  </a:outerShdw>
                </a:effectLst>
                <a:latin typeface="Arial Black" panose="020B0A04020102020204" pitchFamily="34" charset="0"/>
              </a:rPr>
              <a:t>Kansas Gas Project Location</a:t>
            </a:r>
          </a:p>
        </p:txBody>
      </p:sp>
      <p:sp>
        <p:nvSpPr>
          <p:cNvPr id="4" name="Date Placeholder 3">
            <a:extLst>
              <a:ext uri="{FF2B5EF4-FFF2-40B4-BE49-F238E27FC236}">
                <a16:creationId xmlns:a16="http://schemas.microsoft.com/office/drawing/2014/main" id="{D162593D-A928-45F3-A7F8-2D3D0927F641}"/>
              </a:ext>
            </a:extLst>
          </p:cNvPr>
          <p:cNvSpPr>
            <a:spLocks noGrp="1"/>
          </p:cNvSpPr>
          <p:nvPr>
            <p:ph type="dt" sz="half" idx="10"/>
          </p:nvPr>
        </p:nvSpPr>
        <p:spPr/>
        <p:txBody>
          <a:bodyPr/>
          <a:lstStyle/>
          <a:p>
            <a:r>
              <a:rPr lang="en-US" dirty="0"/>
              <a:t>August  2024</a:t>
            </a:r>
          </a:p>
        </p:txBody>
      </p:sp>
      <p:sp>
        <p:nvSpPr>
          <p:cNvPr id="5" name="Footer Placeholder 4">
            <a:extLst>
              <a:ext uri="{FF2B5EF4-FFF2-40B4-BE49-F238E27FC236}">
                <a16:creationId xmlns:a16="http://schemas.microsoft.com/office/drawing/2014/main" id="{C4595256-9172-4908-A64F-0C308B08F35A}"/>
              </a:ext>
            </a:extLst>
          </p:cNvPr>
          <p:cNvSpPr>
            <a:spLocks noGrp="1"/>
          </p:cNvSpPr>
          <p:nvPr>
            <p:ph type="ftr" sz="quarter" idx="11"/>
          </p:nvPr>
        </p:nvSpPr>
        <p:spPr/>
        <p:txBody>
          <a:bodyPr/>
          <a:lstStyle/>
          <a:p>
            <a:r>
              <a:rPr lang="en-US" dirty="0"/>
              <a:t>Bear River Energy Confidential Presentation</a:t>
            </a:r>
          </a:p>
        </p:txBody>
      </p:sp>
      <p:sp>
        <p:nvSpPr>
          <p:cNvPr id="6" name="Slide Number Placeholder 5">
            <a:extLst>
              <a:ext uri="{FF2B5EF4-FFF2-40B4-BE49-F238E27FC236}">
                <a16:creationId xmlns:a16="http://schemas.microsoft.com/office/drawing/2014/main" id="{07ECA30C-2274-476F-964A-5D574EEF8C88}"/>
              </a:ext>
            </a:extLst>
          </p:cNvPr>
          <p:cNvSpPr>
            <a:spLocks noGrp="1"/>
          </p:cNvSpPr>
          <p:nvPr>
            <p:ph type="sldNum" sz="quarter" idx="12"/>
          </p:nvPr>
        </p:nvSpPr>
        <p:spPr/>
        <p:txBody>
          <a:bodyPr/>
          <a:lstStyle/>
          <a:p>
            <a:fld id="{7EA54262-0E32-4F68-B669-F1CCDA32313C}" type="slidenum">
              <a:rPr lang="en-US" smtClean="0"/>
              <a:t>9</a:t>
            </a:fld>
            <a:endParaRPr lang="en-US" dirty="0"/>
          </a:p>
        </p:txBody>
      </p:sp>
      <p:pic>
        <p:nvPicPr>
          <p:cNvPr id="7" name="Picture 6">
            <a:extLst>
              <a:ext uri="{FF2B5EF4-FFF2-40B4-BE49-F238E27FC236}">
                <a16:creationId xmlns:a16="http://schemas.microsoft.com/office/drawing/2014/main" id="{0E069931-2F3A-4888-B6D4-406992D71751}"/>
              </a:ext>
            </a:extLst>
          </p:cNvPr>
          <p:cNvPicPr>
            <a:picLocks noChangeAspect="1"/>
          </p:cNvPicPr>
          <p:nvPr/>
        </p:nvPicPr>
        <p:blipFill>
          <a:blip r:embed="rId2"/>
          <a:stretch>
            <a:fillRect/>
          </a:stretch>
        </p:blipFill>
        <p:spPr>
          <a:xfrm>
            <a:off x="308439" y="1820915"/>
            <a:ext cx="5441021" cy="3923760"/>
          </a:xfrm>
          <a:prstGeom prst="rect">
            <a:avLst/>
          </a:prstGeom>
          <a:ln>
            <a:solidFill>
              <a:schemeClr val="tx1"/>
            </a:solidFill>
          </a:ln>
        </p:spPr>
      </p:pic>
      <p:sp>
        <p:nvSpPr>
          <p:cNvPr id="9" name="Rectangle 8">
            <a:extLst>
              <a:ext uri="{FF2B5EF4-FFF2-40B4-BE49-F238E27FC236}">
                <a16:creationId xmlns:a16="http://schemas.microsoft.com/office/drawing/2014/main" id="{A8EA5ABF-C707-49E1-9569-1E834576751E}"/>
              </a:ext>
            </a:extLst>
          </p:cNvPr>
          <p:cNvSpPr/>
          <p:nvPr/>
        </p:nvSpPr>
        <p:spPr>
          <a:xfrm>
            <a:off x="2425069" y="4023750"/>
            <a:ext cx="297663" cy="26514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1" name="Straight Connector 10">
            <a:extLst>
              <a:ext uri="{FF2B5EF4-FFF2-40B4-BE49-F238E27FC236}">
                <a16:creationId xmlns:a16="http://schemas.microsoft.com/office/drawing/2014/main" id="{A57348FD-A88A-4562-AE43-6B20A39E8A80}"/>
              </a:ext>
            </a:extLst>
          </p:cNvPr>
          <p:cNvCxnSpPr>
            <a:cxnSpLocks/>
          </p:cNvCxnSpPr>
          <p:nvPr/>
        </p:nvCxnSpPr>
        <p:spPr>
          <a:xfrm flipV="1">
            <a:off x="2405312" y="1592908"/>
            <a:ext cx="2421869" cy="2421123"/>
          </a:xfrm>
          <a:prstGeom prst="line">
            <a:avLst/>
          </a:prstGeom>
          <a:ln>
            <a:solidFill>
              <a:srgbClr val="FEDA0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59EF6D-2DF2-4833-A352-5816FB6CFE7D}"/>
              </a:ext>
            </a:extLst>
          </p:cNvPr>
          <p:cNvCxnSpPr>
            <a:cxnSpLocks/>
          </p:cNvCxnSpPr>
          <p:nvPr/>
        </p:nvCxnSpPr>
        <p:spPr>
          <a:xfrm>
            <a:off x="2425069" y="4303109"/>
            <a:ext cx="2402112" cy="1007019"/>
          </a:xfrm>
          <a:prstGeom prst="line">
            <a:avLst/>
          </a:prstGeom>
          <a:ln>
            <a:solidFill>
              <a:srgbClr val="FEDA0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CE03460-7AD5-48B5-023F-66D6A68929BB}"/>
              </a:ext>
            </a:extLst>
          </p:cNvPr>
          <p:cNvPicPr>
            <a:picLocks noChangeAspect="1"/>
          </p:cNvPicPr>
          <p:nvPr/>
        </p:nvPicPr>
        <p:blipFill>
          <a:blip r:embed="rId3"/>
          <a:stretch>
            <a:fillRect/>
          </a:stretch>
        </p:blipFill>
        <p:spPr>
          <a:xfrm>
            <a:off x="4827181" y="1592908"/>
            <a:ext cx="3610133" cy="3760757"/>
          </a:xfrm>
          <a:prstGeom prst="rect">
            <a:avLst/>
          </a:prstGeom>
        </p:spPr>
      </p:pic>
      <p:sp>
        <p:nvSpPr>
          <p:cNvPr id="18" name="Rectangle 17">
            <a:extLst>
              <a:ext uri="{FF2B5EF4-FFF2-40B4-BE49-F238E27FC236}">
                <a16:creationId xmlns:a16="http://schemas.microsoft.com/office/drawing/2014/main" id="{767C902E-73D6-7361-51B7-690D526C04A9}"/>
              </a:ext>
            </a:extLst>
          </p:cNvPr>
          <p:cNvSpPr/>
          <p:nvPr/>
        </p:nvSpPr>
        <p:spPr>
          <a:xfrm>
            <a:off x="8222227" y="3904532"/>
            <a:ext cx="671050" cy="722671"/>
          </a:xfrm>
          <a:prstGeom prst="rect">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peech Bubble: Rectangle with Corners Rounded 18">
            <a:extLst>
              <a:ext uri="{FF2B5EF4-FFF2-40B4-BE49-F238E27FC236}">
                <a16:creationId xmlns:a16="http://schemas.microsoft.com/office/drawing/2014/main" id="{383F819E-C8F9-56AD-8FF6-918AFA3533BE}"/>
              </a:ext>
            </a:extLst>
          </p:cNvPr>
          <p:cNvSpPr/>
          <p:nvPr/>
        </p:nvSpPr>
        <p:spPr>
          <a:xfrm>
            <a:off x="3967096" y="3912098"/>
            <a:ext cx="1157748" cy="883331"/>
          </a:xfrm>
          <a:prstGeom prst="wedgeRoundRectCallout">
            <a:avLst>
              <a:gd name="adj1" fmla="val 312319"/>
              <a:gd name="adj2" fmla="val 21369"/>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Kansas Gas Project</a:t>
            </a:r>
          </a:p>
        </p:txBody>
      </p:sp>
      <p:sp>
        <p:nvSpPr>
          <p:cNvPr id="21" name="Speech Bubble: Rectangle with Corners Rounded 20">
            <a:extLst>
              <a:ext uri="{FF2B5EF4-FFF2-40B4-BE49-F238E27FC236}">
                <a16:creationId xmlns:a16="http://schemas.microsoft.com/office/drawing/2014/main" id="{F633EAC1-6083-586C-844D-6596E111B519}"/>
              </a:ext>
            </a:extLst>
          </p:cNvPr>
          <p:cNvSpPr/>
          <p:nvPr/>
        </p:nvSpPr>
        <p:spPr>
          <a:xfrm>
            <a:off x="2139327" y="2043969"/>
            <a:ext cx="1157748" cy="883331"/>
          </a:xfrm>
          <a:prstGeom prst="wedgeRoundRectCallout">
            <a:avLst>
              <a:gd name="adj1" fmla="val 293848"/>
              <a:gd name="adj2" fmla="val 120712"/>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 TCF Hugoton Gas Field</a:t>
            </a:r>
          </a:p>
        </p:txBody>
      </p:sp>
    </p:spTree>
    <p:extLst>
      <p:ext uri="{BB962C8B-B14F-4D97-AF65-F5344CB8AC3E}">
        <p14:creationId xmlns:p14="http://schemas.microsoft.com/office/powerpoint/2010/main" val="35933093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1574</TotalTime>
  <Words>2057</Words>
  <Application>Microsoft Office PowerPoint</Application>
  <PresentationFormat>On-screen Show (4:3)</PresentationFormat>
  <Paragraphs>169</Paragraphs>
  <Slides>17</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5" baseType="lpstr">
      <vt:lpstr>Arial</vt:lpstr>
      <vt:lpstr>Arial Black</vt:lpstr>
      <vt:lpstr>Bernard MT Condensed</vt:lpstr>
      <vt:lpstr>Calibri</vt:lpstr>
      <vt:lpstr>Times New Roman</vt:lpstr>
      <vt:lpstr>Wingdings</vt:lpstr>
      <vt:lpstr>Office Theme</vt:lpstr>
      <vt:lpstr>Worksheet</vt:lpstr>
      <vt:lpstr>  </vt:lpstr>
      <vt:lpstr>Legal Disclaimer</vt:lpstr>
      <vt:lpstr>Introduction</vt:lpstr>
      <vt:lpstr>$30 Million Debt Funding Proposal</vt:lpstr>
      <vt:lpstr>Utah Oil Project Overview</vt:lpstr>
      <vt:lpstr>Utah Oil Project Location</vt:lpstr>
      <vt:lpstr>Utah Oil Project Resource Calculations</vt:lpstr>
      <vt:lpstr>Kansas Gas Project Overview</vt:lpstr>
      <vt:lpstr>Kansas Gas Project Location</vt:lpstr>
      <vt:lpstr>Kansas Gas Project Resource Calculations</vt:lpstr>
      <vt:lpstr>Bear River Energy  Integrated Technical Evaluation Process</vt:lpstr>
      <vt:lpstr>Management and Key Consultants</vt:lpstr>
      <vt:lpstr>Bear River Cash Flow Projection</vt:lpstr>
      <vt:lpstr>Five Year Production Forecast</vt:lpstr>
      <vt:lpstr>Five Year Revenue Forecast</vt:lpstr>
      <vt:lpstr>Five Year Cash Flow Forecast</vt:lpstr>
      <vt:lpstr>Five Year Cashflow after CapEx to Debt Service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Steinhauser</dc:creator>
  <cp:lastModifiedBy>Ken Voss</cp:lastModifiedBy>
  <cp:revision>55</cp:revision>
  <cp:lastPrinted>2025-01-22T15:25:10Z</cp:lastPrinted>
  <dcterms:created xsi:type="dcterms:W3CDTF">2021-09-29T20:05:01Z</dcterms:created>
  <dcterms:modified xsi:type="dcterms:W3CDTF">2025-01-22T20:06:47Z</dcterms:modified>
</cp:coreProperties>
</file>